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9" r:id="rId41"/>
    <p:sldId id="295" r:id="rId42"/>
    <p:sldId id="296" r:id="rId43"/>
    <p:sldId id="297" r:id="rId44"/>
    <p:sldId id="298" r:id="rId45"/>
  </p:sldIdLst>
  <p:sldSz cx="9144000" cy="5143500" type="screen16x9"/>
  <p:notesSz cx="6858000" cy="9144000"/>
  <p:embeddedFontLst>
    <p:embeddedFont>
      <p:font typeface="Libre Franklin" pitchFamily="2" charset="77"/>
      <p:regular r:id="rId47"/>
      <p:bold r:id="rId48"/>
      <p:italic r:id="rId49"/>
      <p:boldItalic r:id="rId50"/>
    </p:embeddedFont>
    <p:embeddedFont>
      <p:font typeface="Libre Franklin Light" pitchFamily="2" charset="77"/>
      <p:regular r:id="rId51"/>
      <p:bold r:id="rId52"/>
      <p:italic r:id="rId53"/>
      <p:boldItalic r:id="rId54"/>
    </p:embeddedFont>
    <p:embeddedFont>
      <p:font typeface="Libre Franklin Medium" pitchFamily="2" charset="77"/>
      <p:regular r:id="rId55"/>
      <p:bold r:id="rId56"/>
      <p:italic r:id="rId57"/>
      <p:boldItalic r:id="rId58"/>
    </p:embeddedFont>
    <p:embeddedFont>
      <p:font typeface="Montserrat" pitchFamily="2" charset="77"/>
      <p:regular r:id="rId59"/>
      <p:bold r:id="rId60"/>
      <p:italic r:id="rId61"/>
      <p:boldItalic r:id="rId62"/>
    </p:embeddedFont>
    <p:embeddedFont>
      <p:font typeface="Poppins" pitchFamily="2" charset="77"/>
      <p:regular r:id="rId63"/>
      <p:bold r:id="rId64"/>
      <p:italic r:id="rId65"/>
      <p:boldItalic r:id="rId66"/>
    </p:embeddedFont>
    <p:embeddedFont>
      <p:font typeface="Poppins Medium" panose="020B060402020202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j0nVcu4BjYvQrgMukMMxqx/AUv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465BD0-499C-4BE9-8055-C212AC7BE09D}">
  <a:tblStyle styleId="{51465BD0-499C-4BE9-8055-C212AC7BE09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4286"/>
  </p:normalViewPr>
  <p:slideViewPr>
    <p:cSldViewPr snapToGrid="0">
      <p:cViewPr varScale="1">
        <p:scale>
          <a:sx n="124" d="100"/>
          <a:sy n="124" d="100"/>
        </p:scale>
        <p:origin x="18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dcb7a745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ddcb7a745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c7ed50d9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2dc7ed50d9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c7ed50d93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g2dc7ed50d93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c7ed50d93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dc7ed50d93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dc7ed50d93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dc7ed50d93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de8a2fa7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2de8a2fa7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ddcb7a74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2ddcb7a745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de03fab2b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2de03fab2b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de03fab2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g2de03fab2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de3e38cdb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g2de3e38cdb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ff78bfbe2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1ff78bfbe2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ff78bfbe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1ff78bfbe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" name="Google Shape;7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ded1d472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2ded1d472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ddb0ba59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2ddb0ba59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ddb0ba59b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0" name="Google Shape;840;g2ddb0ba59b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ddb0ba59b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ddb0ba59b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de3e38cd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g2de3e38cd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ddb0ba59b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2ddb0ba59b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c7ed50d9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dc7ed50d9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ddb0ba59b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2ddb0ba59b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3401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5" name="Google Shape;91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71d8ba7c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g271d8ba7c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71d8ba7c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49" name="Google Shape;949;g271d8ba7c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dcb7a74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2ddcb7a74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c7ed50d9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dc7ed50d9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dcb7a745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ddcb7a745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Layout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/>
          <p:cNvPicPr preferRelativeResize="0"/>
          <p:nvPr/>
        </p:nvPicPr>
        <p:blipFill rotWithShape="1">
          <a:blip r:embed="rId2">
            <a:alphaModFix/>
          </a:blip>
          <a:srcRect l="6560" t="35231" r="4540" b="43692"/>
          <a:stretch/>
        </p:blipFill>
        <p:spPr>
          <a:xfrm>
            <a:off x="1524063" y="176175"/>
            <a:ext cx="6095876" cy="14452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6"/>
          <p:cNvGrpSpPr/>
          <p:nvPr/>
        </p:nvGrpSpPr>
        <p:grpSpPr>
          <a:xfrm>
            <a:off x="894413" y="1621475"/>
            <a:ext cx="8249587" cy="3522025"/>
            <a:chOff x="894413" y="1621475"/>
            <a:chExt cx="8249587" cy="3522025"/>
          </a:xfrm>
        </p:grpSpPr>
        <p:sp>
          <p:nvSpPr>
            <p:cNvPr id="12" name="Google Shape;12;p26"/>
            <p:cNvSpPr/>
            <p:nvPr/>
          </p:nvSpPr>
          <p:spPr>
            <a:xfrm>
              <a:off x="7180800" y="3958800"/>
              <a:ext cx="1963200" cy="118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Google Shape;13;p26"/>
            <p:cNvPicPr preferRelativeResize="0"/>
            <p:nvPr/>
          </p:nvPicPr>
          <p:blipFill rotWithShape="1">
            <a:blip r:embed="rId3">
              <a:alphaModFix/>
            </a:blip>
            <a:srcRect l="1719" t="28467" b="27417"/>
            <a:stretch/>
          </p:blipFill>
          <p:spPr>
            <a:xfrm>
              <a:off x="894413" y="1621475"/>
              <a:ext cx="7846639" cy="3522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Montserrat"/>
              <a:buNone/>
              <a:defRPr sz="1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>
            <a:spLocks noGrp="1"/>
          </p:cNvSpPr>
          <p:nvPr>
            <p:ph type="ctrTitle"/>
          </p:nvPr>
        </p:nvSpPr>
        <p:spPr>
          <a:xfrm>
            <a:off x="137475" y="1138375"/>
            <a:ext cx="8520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Montserrat"/>
              <a:buNone/>
              <a:defRPr sz="4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6" name="Google Shape;16;p27"/>
          <p:cNvGrpSpPr/>
          <p:nvPr/>
        </p:nvGrpSpPr>
        <p:grpSpPr>
          <a:xfrm>
            <a:off x="3491881" y="2571708"/>
            <a:ext cx="6023849" cy="2571783"/>
            <a:chOff x="894413" y="1621475"/>
            <a:chExt cx="8249587" cy="3522025"/>
          </a:xfrm>
        </p:grpSpPr>
        <p:sp>
          <p:nvSpPr>
            <p:cNvPr id="17" name="Google Shape;17;p27"/>
            <p:cNvSpPr/>
            <p:nvPr/>
          </p:nvSpPr>
          <p:spPr>
            <a:xfrm>
              <a:off x="7180800" y="3958800"/>
              <a:ext cx="1963200" cy="1184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" name="Google Shape;18;p27"/>
            <p:cNvPicPr preferRelativeResize="0"/>
            <p:nvPr/>
          </p:nvPicPr>
          <p:blipFill rotWithShape="1">
            <a:blip r:embed="rId2">
              <a:alphaModFix/>
            </a:blip>
            <a:srcRect l="1719" t="28467" b="27417"/>
            <a:stretch/>
          </p:blipFill>
          <p:spPr>
            <a:xfrm>
              <a:off x="894413" y="1621475"/>
              <a:ext cx="7846639" cy="3522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27"/>
          <p:cNvSpPr txBox="1">
            <a:spLocks noGrp="1"/>
          </p:cNvSpPr>
          <p:nvPr>
            <p:ph type="subTitle" idx="1"/>
          </p:nvPr>
        </p:nvSpPr>
        <p:spPr>
          <a:xfrm>
            <a:off x="311700" y="1962950"/>
            <a:ext cx="52059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0" name="Google Shape;20;p27"/>
          <p:cNvPicPr preferRelativeResize="0"/>
          <p:nvPr/>
        </p:nvPicPr>
        <p:blipFill rotWithShape="1">
          <a:blip r:embed="rId3">
            <a:alphaModFix/>
          </a:blip>
          <a:srcRect t="33969" b="41949"/>
          <a:stretch/>
        </p:blipFill>
        <p:spPr>
          <a:xfrm>
            <a:off x="5910950" y="0"/>
            <a:ext cx="3233050" cy="7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62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None/>
              <a:defRPr sz="4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8" name="Google Shape;8;p25"/>
          <p:cNvPicPr preferRelativeResize="0"/>
          <p:nvPr/>
        </p:nvPicPr>
        <p:blipFill rotWithShape="1">
          <a:blip r:embed="rId13">
            <a:alphaModFix/>
          </a:blip>
          <a:srcRect l="7565" t="36808" r="4874" b="43260"/>
          <a:stretch/>
        </p:blipFill>
        <p:spPr>
          <a:xfrm>
            <a:off x="7514300" y="4703625"/>
            <a:ext cx="1548574" cy="3524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hyperlink" Target="https://www.linkedin.com/in/lukephilips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tiara-sykes/" TargetMode="External"/><Relationship Id="rId5" Type="http://schemas.openxmlformats.org/officeDocument/2006/relationships/image" Target="../media/image32.png"/><Relationship Id="rId10" Type="http://schemas.openxmlformats.org/officeDocument/2006/relationships/hyperlink" Target="https://github.com/lukepatrick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tiara-sykes-ny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6738" y="2271731"/>
            <a:ext cx="747450" cy="7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1360650" y="2969550"/>
            <a:ext cx="959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Application Developer</a:t>
            </a:r>
            <a:endParaRPr sz="11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3534956" y="2388656"/>
            <a:ext cx="1519800" cy="513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Develop</a:t>
            </a: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35" name="Google Shape;135;p7"/>
          <p:cNvCxnSpPr>
            <a:stCxn id="132" idx="3"/>
            <a:endCxn id="134" idx="1"/>
          </p:cNvCxnSpPr>
          <p:nvPr/>
        </p:nvCxnSpPr>
        <p:spPr>
          <a:xfrm>
            <a:off x="2214188" y="2645456"/>
            <a:ext cx="132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6" name="Google Shape;136;p7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7" name="Google Shape;137;p7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138" name="Google Shape;138;p7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139" name="Google Shape;139;p7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42" name="Google Shape;142;p7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43" name="Google Shape;143;p7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lang="en-US" sz="22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Ideal State of Application Developer</a:t>
            </a: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8488" y="2425131"/>
            <a:ext cx="747450" cy="7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882400" y="3122950"/>
            <a:ext cx="959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Application Developer</a:t>
            </a:r>
            <a:endParaRPr sz="11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414706" y="1034406"/>
            <a:ext cx="1519800" cy="513600"/>
          </a:xfrm>
          <a:prstGeom prst="roundRect">
            <a:avLst>
              <a:gd name="adj" fmla="val 16667"/>
            </a:avLst>
          </a:prstGeom>
          <a:solidFill>
            <a:srgbClr val="21212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Develop</a:t>
            </a: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414725" y="1642234"/>
            <a:ext cx="1519800" cy="5136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Containerize</a:t>
            </a: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2414725" y="2250081"/>
            <a:ext cx="1519800" cy="5136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Provision</a:t>
            </a: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419581" y="2857919"/>
            <a:ext cx="1519800" cy="51360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Build, Test, Deploy</a:t>
            </a: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414725" y="4092400"/>
            <a:ext cx="1519800" cy="5136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Monitor</a:t>
            </a: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57" name="Google Shape;157;p8"/>
          <p:cNvCxnSpPr>
            <a:stCxn id="150" idx="3"/>
            <a:endCxn id="152" idx="1"/>
          </p:cNvCxnSpPr>
          <p:nvPr/>
        </p:nvCxnSpPr>
        <p:spPr>
          <a:xfrm rot="10800000" flipH="1">
            <a:off x="1735938" y="1291056"/>
            <a:ext cx="678900" cy="15078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8"/>
          <p:cNvCxnSpPr>
            <a:stCxn id="150" idx="3"/>
            <a:endCxn id="153" idx="1"/>
          </p:cNvCxnSpPr>
          <p:nvPr/>
        </p:nvCxnSpPr>
        <p:spPr>
          <a:xfrm rot="10800000" flipH="1">
            <a:off x="1735938" y="1899156"/>
            <a:ext cx="678900" cy="8997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8"/>
          <p:cNvCxnSpPr>
            <a:stCxn id="150" idx="3"/>
            <a:endCxn id="154" idx="1"/>
          </p:cNvCxnSpPr>
          <p:nvPr/>
        </p:nvCxnSpPr>
        <p:spPr>
          <a:xfrm rot="10800000" flipH="1">
            <a:off x="1735938" y="2506956"/>
            <a:ext cx="678900" cy="2919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8"/>
          <p:cNvCxnSpPr>
            <a:stCxn id="150" idx="3"/>
            <a:endCxn id="155" idx="1"/>
          </p:cNvCxnSpPr>
          <p:nvPr/>
        </p:nvCxnSpPr>
        <p:spPr>
          <a:xfrm>
            <a:off x="1735938" y="2798856"/>
            <a:ext cx="683700" cy="3159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1" name="Google Shape;161;p8"/>
          <p:cNvCxnSpPr>
            <a:stCxn id="150" idx="3"/>
            <a:endCxn id="156" idx="1"/>
          </p:cNvCxnSpPr>
          <p:nvPr/>
        </p:nvCxnSpPr>
        <p:spPr>
          <a:xfrm>
            <a:off x="1735938" y="2798856"/>
            <a:ext cx="678900" cy="15504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2" name="Google Shape;162;p8"/>
          <p:cNvSpPr/>
          <p:nvPr/>
        </p:nvSpPr>
        <p:spPr>
          <a:xfrm>
            <a:off x="5023488" y="991713"/>
            <a:ext cx="1920900" cy="2112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Container Image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2419581" y="3475159"/>
            <a:ext cx="1519800" cy="51360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Route</a:t>
            </a: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5023488" y="1220647"/>
            <a:ext cx="1920900" cy="2112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Container Runtime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5023488" y="1449569"/>
            <a:ext cx="1920900" cy="2112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Container Orchestration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5023488" y="1736444"/>
            <a:ext cx="1920900" cy="2112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Infrastructure as Code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5023488" y="1963956"/>
            <a:ext cx="1920900" cy="2112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Configuration Management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5023488" y="2191450"/>
            <a:ext cx="1920900" cy="211200"/>
          </a:xfrm>
          <a:prstGeom prst="roundRect">
            <a:avLst>
              <a:gd name="adj" fmla="val 16667"/>
            </a:avLst>
          </a:prstGeom>
          <a:solidFill>
            <a:srgbClr val="C0504D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Orchestration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5023490" y="2478344"/>
            <a:ext cx="1914900" cy="21120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Artifact Management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5029561" y="2707234"/>
            <a:ext cx="1914900" cy="21120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Continuous Integration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5023490" y="2936106"/>
            <a:ext cx="1914900" cy="21120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Continuous Deployment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5028306" y="3209144"/>
            <a:ext cx="1914900" cy="21120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Ingress Controllers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028306" y="3438024"/>
            <a:ext cx="1914900" cy="21120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Service Discovery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5028306" y="3666906"/>
            <a:ext cx="1914900" cy="21120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Network Policies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5025888" y="3939944"/>
            <a:ext cx="1914900" cy="2112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Metrics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5025888" y="4167461"/>
            <a:ext cx="1914900" cy="2112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Logging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5025888" y="4394952"/>
            <a:ext cx="1914900" cy="2112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Tracing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78" name="Google Shape;178;p8"/>
          <p:cNvCxnSpPr>
            <a:stCxn id="153" idx="3"/>
            <a:endCxn id="162" idx="1"/>
          </p:cNvCxnSpPr>
          <p:nvPr/>
        </p:nvCxnSpPr>
        <p:spPr>
          <a:xfrm rot="10800000" flipH="1">
            <a:off x="3934525" y="1097434"/>
            <a:ext cx="1089000" cy="8016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9" name="Google Shape;179;p8"/>
          <p:cNvCxnSpPr>
            <a:stCxn id="153" idx="3"/>
            <a:endCxn id="164" idx="1"/>
          </p:cNvCxnSpPr>
          <p:nvPr/>
        </p:nvCxnSpPr>
        <p:spPr>
          <a:xfrm rot="10800000" flipH="1">
            <a:off x="3934525" y="1326334"/>
            <a:ext cx="1089000" cy="5727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0" name="Google Shape;180;p8"/>
          <p:cNvCxnSpPr>
            <a:stCxn id="153" idx="3"/>
            <a:endCxn id="165" idx="1"/>
          </p:cNvCxnSpPr>
          <p:nvPr/>
        </p:nvCxnSpPr>
        <p:spPr>
          <a:xfrm rot="10800000" flipH="1">
            <a:off x="3934525" y="1555234"/>
            <a:ext cx="1089000" cy="3438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1" name="Google Shape;181;p8"/>
          <p:cNvCxnSpPr>
            <a:stCxn id="154" idx="3"/>
            <a:endCxn id="166" idx="1"/>
          </p:cNvCxnSpPr>
          <p:nvPr/>
        </p:nvCxnSpPr>
        <p:spPr>
          <a:xfrm rot="10800000" flipH="1">
            <a:off x="3934525" y="1842081"/>
            <a:ext cx="1089000" cy="6648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2" name="Google Shape;182;p8"/>
          <p:cNvCxnSpPr>
            <a:stCxn id="154" idx="3"/>
            <a:endCxn id="167" idx="1"/>
          </p:cNvCxnSpPr>
          <p:nvPr/>
        </p:nvCxnSpPr>
        <p:spPr>
          <a:xfrm rot="10800000" flipH="1">
            <a:off x="3934525" y="2069481"/>
            <a:ext cx="1089000" cy="4374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3" name="Google Shape;183;p8"/>
          <p:cNvCxnSpPr>
            <a:stCxn id="154" idx="3"/>
            <a:endCxn id="168" idx="1"/>
          </p:cNvCxnSpPr>
          <p:nvPr/>
        </p:nvCxnSpPr>
        <p:spPr>
          <a:xfrm rot="10800000" flipH="1">
            <a:off x="3934525" y="2297181"/>
            <a:ext cx="1089000" cy="2097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4" name="Google Shape;184;p8"/>
          <p:cNvCxnSpPr>
            <a:stCxn id="155" idx="3"/>
            <a:endCxn id="169" idx="1"/>
          </p:cNvCxnSpPr>
          <p:nvPr/>
        </p:nvCxnSpPr>
        <p:spPr>
          <a:xfrm rot="10800000" flipH="1">
            <a:off x="3939381" y="2584019"/>
            <a:ext cx="1084200" cy="5307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5" name="Google Shape;185;p8"/>
          <p:cNvCxnSpPr>
            <a:stCxn id="155" idx="3"/>
            <a:endCxn id="170" idx="1"/>
          </p:cNvCxnSpPr>
          <p:nvPr/>
        </p:nvCxnSpPr>
        <p:spPr>
          <a:xfrm rot="10800000" flipH="1">
            <a:off x="3939381" y="2812919"/>
            <a:ext cx="1090200" cy="3018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6" name="Google Shape;186;p8"/>
          <p:cNvCxnSpPr>
            <a:stCxn id="155" idx="3"/>
            <a:endCxn id="171" idx="1"/>
          </p:cNvCxnSpPr>
          <p:nvPr/>
        </p:nvCxnSpPr>
        <p:spPr>
          <a:xfrm rot="10800000" flipH="1">
            <a:off x="3939381" y="3041819"/>
            <a:ext cx="1084200" cy="729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7" name="Google Shape;187;p8"/>
          <p:cNvCxnSpPr>
            <a:stCxn id="163" idx="3"/>
            <a:endCxn id="172" idx="1"/>
          </p:cNvCxnSpPr>
          <p:nvPr/>
        </p:nvCxnSpPr>
        <p:spPr>
          <a:xfrm rot="10800000" flipH="1">
            <a:off x="3939381" y="3314659"/>
            <a:ext cx="1089000" cy="4173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8"/>
          <p:cNvCxnSpPr>
            <a:stCxn id="163" idx="3"/>
            <a:endCxn id="173" idx="1"/>
          </p:cNvCxnSpPr>
          <p:nvPr/>
        </p:nvCxnSpPr>
        <p:spPr>
          <a:xfrm rot="10800000" flipH="1">
            <a:off x="3939381" y="3543559"/>
            <a:ext cx="1089000" cy="1884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8"/>
          <p:cNvCxnSpPr>
            <a:stCxn id="163" idx="3"/>
            <a:endCxn id="174" idx="1"/>
          </p:cNvCxnSpPr>
          <p:nvPr/>
        </p:nvCxnSpPr>
        <p:spPr>
          <a:xfrm>
            <a:off x="3939381" y="3731959"/>
            <a:ext cx="1089000" cy="40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8"/>
          <p:cNvCxnSpPr>
            <a:stCxn id="156" idx="3"/>
            <a:endCxn id="175" idx="1"/>
          </p:cNvCxnSpPr>
          <p:nvPr/>
        </p:nvCxnSpPr>
        <p:spPr>
          <a:xfrm rot="10800000" flipH="1">
            <a:off x="3934525" y="4045600"/>
            <a:ext cx="1091400" cy="3036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1" name="Google Shape;191;p8"/>
          <p:cNvCxnSpPr>
            <a:stCxn id="156" idx="3"/>
            <a:endCxn id="176" idx="1"/>
          </p:cNvCxnSpPr>
          <p:nvPr/>
        </p:nvCxnSpPr>
        <p:spPr>
          <a:xfrm rot="10800000" flipH="1">
            <a:off x="3934525" y="4273000"/>
            <a:ext cx="1091400" cy="762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2" name="Google Shape;192;p8"/>
          <p:cNvCxnSpPr>
            <a:stCxn id="156" idx="3"/>
            <a:endCxn id="177" idx="1"/>
          </p:cNvCxnSpPr>
          <p:nvPr/>
        </p:nvCxnSpPr>
        <p:spPr>
          <a:xfrm>
            <a:off x="3934525" y="4349200"/>
            <a:ext cx="1091400" cy="151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3" name="Google Shape;193;p8"/>
          <p:cNvCxnSpPr>
            <a:stCxn id="150" idx="3"/>
            <a:endCxn id="163" idx="1"/>
          </p:cNvCxnSpPr>
          <p:nvPr/>
        </p:nvCxnSpPr>
        <p:spPr>
          <a:xfrm>
            <a:off x="1735938" y="2798856"/>
            <a:ext cx="683700" cy="9330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4" name="Google Shape;194;p8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5" name="Google Shape;195;p8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00" name="Google Shape;200;p8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01" name="Google Shape;201;p8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Reality of Application Developer</a:t>
            </a: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07" name="Google Shape;20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lang="en-US" sz="1800" b="1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Montserrat"/>
                <a:ea typeface="Montserrat"/>
                <a:cs typeface="Montserrat"/>
                <a:sym typeface="Montserrat"/>
              </a:rPr>
              <a:t>Internal Developer Platform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2F2F2"/>
                </a:highlight>
                <a:latin typeface="Montserrat"/>
                <a:ea typeface="Montserrat"/>
                <a:cs typeface="Montserrat"/>
                <a:sym typeface="Montserrat"/>
              </a:rPr>
              <a:t> (IDP) is built by a platform team to build golden paths and enable developer self-service.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endParaRPr sz="18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10" name="Google Shape;210;p6"/>
          <p:cNvGraphicFramePr/>
          <p:nvPr/>
        </p:nvGraphicFramePr>
        <p:xfrm>
          <a:off x="952500" y="2118988"/>
          <a:ext cx="7239000" cy="2300320"/>
        </p:xfrm>
        <a:graphic>
          <a:graphicData uri="http://schemas.openxmlformats.org/drawingml/2006/table">
            <a:tbl>
              <a:tblPr>
                <a:noFill/>
                <a:tableStyleId>{51465BD0-499C-4BE9-8055-C212AC7BE09D}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Application Configuration Management</a:t>
                      </a:r>
                      <a:endParaRPr sz="12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Manage application configuration in a dynamic, scalable and reliable way.</a:t>
                      </a:r>
                      <a:endParaRPr sz="9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Infrastructure Orchestration</a:t>
                      </a:r>
                      <a:endParaRPr sz="12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Orchestrate your infrastructure in a dynamic and intelligent way depending on the context.</a:t>
                      </a:r>
                      <a:endParaRPr sz="9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Environment Management</a:t>
                      </a:r>
                      <a:endParaRPr sz="12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Enable developers to create new and fully provisioned environments whenever needed.</a:t>
                      </a:r>
                      <a:endParaRPr sz="9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Deployment Management</a:t>
                      </a:r>
                      <a:endParaRPr sz="12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Implement a delivery pipeline for Continuous Delivery or even Continuous Deployment (CD).</a:t>
                      </a:r>
                      <a:endParaRPr sz="9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Role-Based Access Control</a:t>
                      </a:r>
                      <a:endParaRPr sz="1200" b="1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Manage who can do what in a scalable way.</a:t>
                      </a:r>
                      <a:endParaRPr sz="900" u="none" strike="noStrike" cap="none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1" name="Google Shape;211;p6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2" name="Google Shape;212;p6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213" name="Google Shape;213;p6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214" name="Google Shape;214;p6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17" name="Google Shape;217;p6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18" name="Google Shape;218;p6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What is an IDP?</a:t>
            </a:r>
            <a:endParaRPr sz="28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IDP @ The New York Times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4" name="Google Shape;224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Delivery Engineering Shared Platform (DVSP)</a:t>
            </a: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is designed to create </a:t>
            </a:r>
            <a:r>
              <a:rPr lang="en-US">
                <a:solidFill>
                  <a:schemeClr val="dk1"/>
                </a:solidFill>
                <a:highlight>
                  <a:srgbClr val="A4C2F4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a set of tools and capabilities that any developer at The New York Times can use to accelerate work.</a:t>
            </a: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This aligns with The Times’ enterprise goal of </a:t>
            </a:r>
            <a:r>
              <a:rPr lang="en-US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“Use technology and data to propel our growth.”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25" name="Google Shape;22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FC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g2ddcb7a7455_0_79"/>
          <p:cNvGrpSpPr/>
          <p:nvPr/>
        </p:nvGrpSpPr>
        <p:grpSpPr>
          <a:xfrm>
            <a:off x="6570926" y="2299488"/>
            <a:ext cx="1963474" cy="544512"/>
            <a:chOff x="7180601" y="303163"/>
            <a:chExt cx="1963474" cy="544512"/>
          </a:xfrm>
        </p:grpSpPr>
        <p:grpSp>
          <p:nvGrpSpPr>
            <p:cNvPr id="231" name="Google Shape;231;g2ddcb7a7455_0_79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232" name="Google Shape;232;g2ddcb7a7455_0_79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33" name="Google Shape;233;g2ddcb7a7455_0_79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34" name="Google Shape;234;g2ddcb7a7455_0_79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35" name="Google Shape;235;g2ddcb7a7455_0_79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Mission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4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36" name="Google Shape;236;g2ddcb7a7455_0_79"/>
          <p:cNvSpPr txBox="1">
            <a:spLocks noGrp="1"/>
          </p:cNvSpPr>
          <p:nvPr>
            <p:ph type="body" idx="1"/>
          </p:nvPr>
        </p:nvSpPr>
        <p:spPr>
          <a:xfrm>
            <a:off x="506875" y="2317950"/>
            <a:ext cx="56607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rPr>
              <a:t>Platform Architecture</a:t>
            </a:r>
            <a:endParaRPr sz="3600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0"/>
          <p:cNvSpPr/>
          <p:nvPr/>
        </p:nvSpPr>
        <p:spPr>
          <a:xfrm>
            <a:off x="4677284" y="2427694"/>
            <a:ext cx="1843500" cy="1946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10"/>
          <p:cNvCxnSpPr>
            <a:stCxn id="244" idx="2"/>
            <a:endCxn id="242" idx="0"/>
          </p:cNvCxnSpPr>
          <p:nvPr/>
        </p:nvCxnSpPr>
        <p:spPr>
          <a:xfrm>
            <a:off x="3955866" y="1853659"/>
            <a:ext cx="1643100" cy="57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5" name="Google Shape;245;p10"/>
          <p:cNvSpPr txBox="1"/>
          <p:nvPr/>
        </p:nvSpPr>
        <p:spPr>
          <a:xfrm>
            <a:off x="4737484" y="2468625"/>
            <a:ext cx="1154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Cloud provider (prd)</a:t>
            </a:r>
            <a:endParaRPr sz="8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4830044" y="2775075"/>
            <a:ext cx="1549200" cy="14571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0438" y="2909456"/>
            <a:ext cx="1154231" cy="115423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0"/>
          <p:cNvSpPr txBox="1"/>
          <p:nvPr/>
        </p:nvSpPr>
        <p:spPr>
          <a:xfrm>
            <a:off x="3450516" y="1376359"/>
            <a:ext cx="1010700" cy="477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Feature Team</a:t>
            </a:r>
            <a:endParaRPr sz="11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213245" y="1505231"/>
            <a:ext cx="445500" cy="47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240017" y="1551771"/>
            <a:ext cx="391200" cy="3804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887" y="1596455"/>
            <a:ext cx="291532" cy="30125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/>
          <p:nvPr/>
        </p:nvSpPr>
        <p:spPr>
          <a:xfrm>
            <a:off x="333735" y="3681178"/>
            <a:ext cx="681000" cy="69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10"/>
          <p:cNvCxnSpPr>
            <a:endCxn id="251" idx="0"/>
          </p:cNvCxnSpPr>
          <p:nvPr/>
        </p:nvCxnSpPr>
        <p:spPr>
          <a:xfrm>
            <a:off x="673035" y="3269878"/>
            <a:ext cx="1200" cy="41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3" name="Google Shape;253;p10"/>
          <p:cNvSpPr/>
          <p:nvPr/>
        </p:nvSpPr>
        <p:spPr>
          <a:xfrm>
            <a:off x="374648" y="3749262"/>
            <a:ext cx="597900" cy="5565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861" y="3814632"/>
            <a:ext cx="445523" cy="4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"/>
          <p:cNvSpPr/>
          <p:nvPr/>
        </p:nvSpPr>
        <p:spPr>
          <a:xfrm>
            <a:off x="8200597" y="1521872"/>
            <a:ext cx="681000" cy="69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p10"/>
          <p:cNvCxnSpPr>
            <a:endCxn id="255" idx="0"/>
          </p:cNvCxnSpPr>
          <p:nvPr/>
        </p:nvCxnSpPr>
        <p:spPr>
          <a:xfrm>
            <a:off x="8522797" y="1184672"/>
            <a:ext cx="18300" cy="33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7" name="Google Shape;257;p10"/>
          <p:cNvSpPr/>
          <p:nvPr/>
        </p:nvSpPr>
        <p:spPr>
          <a:xfrm>
            <a:off x="8241510" y="1589955"/>
            <a:ext cx="597900" cy="5565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7725" y="1655325"/>
            <a:ext cx="193051" cy="190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0"/>
          <p:cNvSpPr/>
          <p:nvPr/>
        </p:nvSpPr>
        <p:spPr>
          <a:xfrm>
            <a:off x="2737263" y="2427694"/>
            <a:ext cx="1843500" cy="1946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2884416" y="2439000"/>
            <a:ext cx="1154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Cloud provider (dev)</a:t>
            </a:r>
            <a:endParaRPr sz="8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2884416" y="2849888"/>
            <a:ext cx="1549200" cy="14571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8678" y="2909456"/>
            <a:ext cx="597826" cy="5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4109" y="3507281"/>
            <a:ext cx="597826" cy="597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0"/>
          <p:cNvCxnSpPr>
            <a:stCxn id="244" idx="2"/>
            <a:endCxn id="260" idx="0"/>
          </p:cNvCxnSpPr>
          <p:nvPr/>
        </p:nvCxnSpPr>
        <p:spPr>
          <a:xfrm flipH="1">
            <a:off x="3461766" y="1853659"/>
            <a:ext cx="494100" cy="58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5" name="Google Shape;265;p10"/>
          <p:cNvSpPr/>
          <p:nvPr/>
        </p:nvSpPr>
        <p:spPr>
          <a:xfrm>
            <a:off x="7560660" y="3801497"/>
            <a:ext cx="681000" cy="69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10"/>
          <p:cNvCxnSpPr>
            <a:endCxn id="265" idx="0"/>
          </p:cNvCxnSpPr>
          <p:nvPr/>
        </p:nvCxnSpPr>
        <p:spPr>
          <a:xfrm>
            <a:off x="7899960" y="3390197"/>
            <a:ext cx="1200" cy="41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7" name="Google Shape;267;p10"/>
          <p:cNvSpPr/>
          <p:nvPr/>
        </p:nvSpPr>
        <p:spPr>
          <a:xfrm>
            <a:off x="7601573" y="3869580"/>
            <a:ext cx="597900" cy="5565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7786" y="3934951"/>
            <a:ext cx="445523" cy="4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0"/>
          <p:cNvSpPr/>
          <p:nvPr/>
        </p:nvSpPr>
        <p:spPr>
          <a:xfrm>
            <a:off x="1219785" y="2137059"/>
            <a:ext cx="681000" cy="69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" name="Google Shape;270;p10"/>
          <p:cNvCxnSpPr>
            <a:endCxn id="269" idx="0"/>
          </p:cNvCxnSpPr>
          <p:nvPr/>
        </p:nvCxnSpPr>
        <p:spPr>
          <a:xfrm>
            <a:off x="1541985" y="1799859"/>
            <a:ext cx="18300" cy="33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1" name="Google Shape;271;p10"/>
          <p:cNvSpPr/>
          <p:nvPr/>
        </p:nvSpPr>
        <p:spPr>
          <a:xfrm>
            <a:off x="1260698" y="2205143"/>
            <a:ext cx="597900" cy="5565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6911" y="2270513"/>
            <a:ext cx="445523" cy="4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"/>
          <p:cNvSpPr/>
          <p:nvPr/>
        </p:nvSpPr>
        <p:spPr>
          <a:xfrm>
            <a:off x="1394629" y="2205159"/>
            <a:ext cx="681000" cy="69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1435541" y="2273243"/>
            <a:ext cx="597900" cy="5565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1754" y="2338613"/>
            <a:ext cx="445523" cy="4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0"/>
          <p:cNvSpPr/>
          <p:nvPr/>
        </p:nvSpPr>
        <p:spPr>
          <a:xfrm>
            <a:off x="1547572" y="2273259"/>
            <a:ext cx="681000" cy="69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1588485" y="2341343"/>
            <a:ext cx="597900" cy="5565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4698" y="2406713"/>
            <a:ext cx="445523" cy="4407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10"/>
          <p:cNvCxnSpPr>
            <a:endCxn id="273" idx="0"/>
          </p:cNvCxnSpPr>
          <p:nvPr/>
        </p:nvCxnSpPr>
        <p:spPr>
          <a:xfrm>
            <a:off x="1542229" y="1799859"/>
            <a:ext cx="192900" cy="40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0" name="Google Shape;280;p10"/>
          <p:cNvCxnSpPr>
            <a:endCxn id="276" idx="0"/>
          </p:cNvCxnSpPr>
          <p:nvPr/>
        </p:nvCxnSpPr>
        <p:spPr>
          <a:xfrm>
            <a:off x="1542172" y="1799859"/>
            <a:ext cx="345900" cy="4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81" name="Google Shape;28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9353" y="1655325"/>
            <a:ext cx="193051" cy="19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0913" y="1872947"/>
            <a:ext cx="193051" cy="19096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0"/>
          <p:cNvSpPr/>
          <p:nvPr/>
        </p:nvSpPr>
        <p:spPr>
          <a:xfrm>
            <a:off x="6666491" y="1674703"/>
            <a:ext cx="681000" cy="69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10"/>
          <p:cNvCxnSpPr>
            <a:endCxn id="283" idx="0"/>
          </p:cNvCxnSpPr>
          <p:nvPr/>
        </p:nvCxnSpPr>
        <p:spPr>
          <a:xfrm>
            <a:off x="6988691" y="1337503"/>
            <a:ext cx="18300" cy="3372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5" name="Google Shape;285;p10"/>
          <p:cNvSpPr/>
          <p:nvPr/>
        </p:nvSpPr>
        <p:spPr>
          <a:xfrm>
            <a:off x="6707404" y="1742787"/>
            <a:ext cx="597900" cy="5565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3617" y="1808157"/>
            <a:ext cx="445523" cy="44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0"/>
          <p:cNvSpPr/>
          <p:nvPr/>
        </p:nvSpPr>
        <p:spPr>
          <a:xfrm>
            <a:off x="6868635" y="1810612"/>
            <a:ext cx="681000" cy="69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6909548" y="1878696"/>
            <a:ext cx="597900" cy="556500"/>
          </a:xfrm>
          <a:prstGeom prst="roundRect">
            <a:avLst>
              <a:gd name="adj" fmla="val 16667"/>
            </a:avLst>
          </a:prstGeom>
          <a:solidFill>
            <a:srgbClr val="D1D5DB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5761" y="1944070"/>
            <a:ext cx="193051" cy="190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3768" y="2185570"/>
            <a:ext cx="193051" cy="190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10"/>
          <p:cNvCxnSpPr>
            <a:endCxn id="287" idx="0"/>
          </p:cNvCxnSpPr>
          <p:nvPr/>
        </p:nvCxnSpPr>
        <p:spPr>
          <a:xfrm>
            <a:off x="6988935" y="1337512"/>
            <a:ext cx="220200" cy="4731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2" name="Google Shape;292;p10"/>
          <p:cNvGrpSpPr/>
          <p:nvPr/>
        </p:nvGrpSpPr>
        <p:grpSpPr>
          <a:xfrm>
            <a:off x="400444" y="2942838"/>
            <a:ext cx="192895" cy="325892"/>
            <a:chOff x="1881325" y="2213300"/>
            <a:chExt cx="315600" cy="533200"/>
          </a:xfrm>
        </p:grpSpPr>
        <p:sp>
          <p:nvSpPr>
            <p:cNvPr id="293" name="Google Shape;293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10"/>
          <p:cNvGrpSpPr/>
          <p:nvPr/>
        </p:nvGrpSpPr>
        <p:grpSpPr>
          <a:xfrm>
            <a:off x="544194" y="2942838"/>
            <a:ext cx="192895" cy="325892"/>
            <a:chOff x="1881325" y="2213300"/>
            <a:chExt cx="315600" cy="533200"/>
          </a:xfrm>
        </p:grpSpPr>
        <p:sp>
          <p:nvSpPr>
            <p:cNvPr id="296" name="Google Shape;296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10"/>
          <p:cNvGrpSpPr/>
          <p:nvPr/>
        </p:nvGrpSpPr>
        <p:grpSpPr>
          <a:xfrm>
            <a:off x="698819" y="2942838"/>
            <a:ext cx="192895" cy="325892"/>
            <a:chOff x="1881325" y="2213300"/>
            <a:chExt cx="315600" cy="533200"/>
          </a:xfrm>
        </p:grpSpPr>
        <p:sp>
          <p:nvSpPr>
            <p:cNvPr id="299" name="Google Shape;299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10"/>
          <p:cNvGrpSpPr/>
          <p:nvPr/>
        </p:nvGrpSpPr>
        <p:grpSpPr>
          <a:xfrm>
            <a:off x="152999" y="984756"/>
            <a:ext cx="153603" cy="235408"/>
            <a:chOff x="1881325" y="2213300"/>
            <a:chExt cx="315600" cy="533200"/>
          </a:xfrm>
        </p:grpSpPr>
        <p:sp>
          <p:nvSpPr>
            <p:cNvPr id="302" name="Google Shape;302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10"/>
          <p:cNvGrpSpPr/>
          <p:nvPr/>
        </p:nvGrpSpPr>
        <p:grpSpPr>
          <a:xfrm>
            <a:off x="267468" y="984756"/>
            <a:ext cx="153603" cy="235408"/>
            <a:chOff x="1881325" y="2213300"/>
            <a:chExt cx="315600" cy="533200"/>
          </a:xfrm>
        </p:grpSpPr>
        <p:sp>
          <p:nvSpPr>
            <p:cNvPr id="305" name="Google Shape;305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10"/>
          <p:cNvGrpSpPr/>
          <p:nvPr/>
        </p:nvGrpSpPr>
        <p:grpSpPr>
          <a:xfrm>
            <a:off x="390597" y="984756"/>
            <a:ext cx="153603" cy="235408"/>
            <a:chOff x="1881325" y="2213300"/>
            <a:chExt cx="315600" cy="533200"/>
          </a:xfrm>
        </p:grpSpPr>
        <p:sp>
          <p:nvSpPr>
            <p:cNvPr id="308" name="Google Shape;308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10"/>
          <p:cNvGrpSpPr/>
          <p:nvPr/>
        </p:nvGrpSpPr>
        <p:grpSpPr>
          <a:xfrm>
            <a:off x="1260694" y="1452050"/>
            <a:ext cx="192895" cy="325892"/>
            <a:chOff x="1881325" y="2213300"/>
            <a:chExt cx="315600" cy="533200"/>
          </a:xfrm>
        </p:grpSpPr>
        <p:sp>
          <p:nvSpPr>
            <p:cNvPr id="311" name="Google Shape;311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10"/>
          <p:cNvGrpSpPr/>
          <p:nvPr/>
        </p:nvGrpSpPr>
        <p:grpSpPr>
          <a:xfrm>
            <a:off x="1404444" y="1452050"/>
            <a:ext cx="192895" cy="325892"/>
            <a:chOff x="1881325" y="2213300"/>
            <a:chExt cx="315600" cy="533200"/>
          </a:xfrm>
        </p:grpSpPr>
        <p:sp>
          <p:nvSpPr>
            <p:cNvPr id="314" name="Google Shape;314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10"/>
          <p:cNvGrpSpPr/>
          <p:nvPr/>
        </p:nvGrpSpPr>
        <p:grpSpPr>
          <a:xfrm>
            <a:off x="1559069" y="1452050"/>
            <a:ext cx="192895" cy="325892"/>
            <a:chOff x="1881325" y="2213300"/>
            <a:chExt cx="315600" cy="533200"/>
          </a:xfrm>
        </p:grpSpPr>
        <p:sp>
          <p:nvSpPr>
            <p:cNvPr id="317" name="Google Shape;317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10"/>
          <p:cNvGrpSpPr/>
          <p:nvPr/>
        </p:nvGrpSpPr>
        <p:grpSpPr>
          <a:xfrm>
            <a:off x="599674" y="984756"/>
            <a:ext cx="153603" cy="235408"/>
            <a:chOff x="1881325" y="2213300"/>
            <a:chExt cx="315600" cy="533200"/>
          </a:xfrm>
        </p:grpSpPr>
        <p:sp>
          <p:nvSpPr>
            <p:cNvPr id="320" name="Google Shape;320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10"/>
          <p:cNvGrpSpPr/>
          <p:nvPr/>
        </p:nvGrpSpPr>
        <p:grpSpPr>
          <a:xfrm>
            <a:off x="714143" y="984756"/>
            <a:ext cx="153603" cy="235408"/>
            <a:chOff x="1881325" y="2213300"/>
            <a:chExt cx="315600" cy="533200"/>
          </a:xfrm>
        </p:grpSpPr>
        <p:sp>
          <p:nvSpPr>
            <p:cNvPr id="323" name="Google Shape;323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10"/>
          <p:cNvGrpSpPr/>
          <p:nvPr/>
        </p:nvGrpSpPr>
        <p:grpSpPr>
          <a:xfrm>
            <a:off x="837272" y="984756"/>
            <a:ext cx="153603" cy="235408"/>
            <a:chOff x="1881325" y="2213300"/>
            <a:chExt cx="315600" cy="533200"/>
          </a:xfrm>
        </p:grpSpPr>
        <p:sp>
          <p:nvSpPr>
            <p:cNvPr id="326" name="Google Shape;326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8" name="Google Shape;328;p10"/>
          <p:cNvCxnSpPr>
            <a:stCxn id="323" idx="1"/>
            <a:endCxn id="248" idx="0"/>
          </p:cNvCxnSpPr>
          <p:nvPr/>
        </p:nvCxnSpPr>
        <p:spPr>
          <a:xfrm flipH="1">
            <a:off x="436044" y="1220164"/>
            <a:ext cx="354900" cy="28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9" name="Google Shape;329;p10"/>
          <p:cNvCxnSpPr>
            <a:stCxn id="305" idx="1"/>
            <a:endCxn id="248" idx="0"/>
          </p:cNvCxnSpPr>
          <p:nvPr/>
        </p:nvCxnSpPr>
        <p:spPr>
          <a:xfrm>
            <a:off x="344270" y="1220164"/>
            <a:ext cx="91800" cy="28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30" name="Google Shape;330;p10"/>
          <p:cNvGrpSpPr/>
          <p:nvPr/>
        </p:nvGrpSpPr>
        <p:grpSpPr>
          <a:xfrm>
            <a:off x="4109633" y="1267398"/>
            <a:ext cx="267376" cy="477321"/>
            <a:chOff x="1881325" y="2213300"/>
            <a:chExt cx="315600" cy="533200"/>
          </a:xfrm>
        </p:grpSpPr>
        <p:sp>
          <p:nvSpPr>
            <p:cNvPr id="331" name="Google Shape;331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0"/>
          <p:cNvGrpSpPr/>
          <p:nvPr/>
        </p:nvGrpSpPr>
        <p:grpSpPr>
          <a:xfrm>
            <a:off x="4308900" y="1267398"/>
            <a:ext cx="267376" cy="477321"/>
            <a:chOff x="1881325" y="2213300"/>
            <a:chExt cx="315600" cy="533200"/>
          </a:xfrm>
        </p:grpSpPr>
        <p:sp>
          <p:nvSpPr>
            <p:cNvPr id="334" name="Google Shape;334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10"/>
          <p:cNvGrpSpPr/>
          <p:nvPr/>
        </p:nvGrpSpPr>
        <p:grpSpPr>
          <a:xfrm>
            <a:off x="4523241" y="1267398"/>
            <a:ext cx="267376" cy="477321"/>
            <a:chOff x="1881325" y="2213300"/>
            <a:chExt cx="315600" cy="533200"/>
          </a:xfrm>
        </p:grpSpPr>
        <p:sp>
          <p:nvSpPr>
            <p:cNvPr id="337" name="Google Shape;337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10"/>
          <p:cNvGrpSpPr/>
          <p:nvPr/>
        </p:nvGrpSpPr>
        <p:grpSpPr>
          <a:xfrm>
            <a:off x="6737869" y="1011500"/>
            <a:ext cx="192895" cy="325892"/>
            <a:chOff x="1881325" y="2213300"/>
            <a:chExt cx="315600" cy="533200"/>
          </a:xfrm>
        </p:grpSpPr>
        <p:sp>
          <p:nvSpPr>
            <p:cNvPr id="340" name="Google Shape;340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10"/>
          <p:cNvGrpSpPr/>
          <p:nvPr/>
        </p:nvGrpSpPr>
        <p:grpSpPr>
          <a:xfrm>
            <a:off x="6881619" y="1011500"/>
            <a:ext cx="192895" cy="325892"/>
            <a:chOff x="1881325" y="2213300"/>
            <a:chExt cx="315600" cy="533200"/>
          </a:xfrm>
        </p:grpSpPr>
        <p:sp>
          <p:nvSpPr>
            <p:cNvPr id="343" name="Google Shape;343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10"/>
          <p:cNvGrpSpPr/>
          <p:nvPr/>
        </p:nvGrpSpPr>
        <p:grpSpPr>
          <a:xfrm>
            <a:off x="7036244" y="1011500"/>
            <a:ext cx="192895" cy="325892"/>
            <a:chOff x="1881325" y="2213300"/>
            <a:chExt cx="315600" cy="533200"/>
          </a:xfrm>
        </p:grpSpPr>
        <p:sp>
          <p:nvSpPr>
            <p:cNvPr id="346" name="Google Shape;346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10"/>
          <p:cNvGrpSpPr/>
          <p:nvPr/>
        </p:nvGrpSpPr>
        <p:grpSpPr>
          <a:xfrm>
            <a:off x="8294806" y="858700"/>
            <a:ext cx="192895" cy="325892"/>
            <a:chOff x="1881325" y="2213300"/>
            <a:chExt cx="315600" cy="533200"/>
          </a:xfrm>
        </p:grpSpPr>
        <p:sp>
          <p:nvSpPr>
            <p:cNvPr id="349" name="Google Shape;349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10"/>
          <p:cNvGrpSpPr/>
          <p:nvPr/>
        </p:nvGrpSpPr>
        <p:grpSpPr>
          <a:xfrm>
            <a:off x="8438556" y="858700"/>
            <a:ext cx="192895" cy="325892"/>
            <a:chOff x="1881325" y="2213300"/>
            <a:chExt cx="315600" cy="533200"/>
          </a:xfrm>
        </p:grpSpPr>
        <p:sp>
          <p:nvSpPr>
            <p:cNvPr id="352" name="Google Shape;352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0"/>
          <p:cNvGrpSpPr/>
          <p:nvPr/>
        </p:nvGrpSpPr>
        <p:grpSpPr>
          <a:xfrm>
            <a:off x="8593181" y="858700"/>
            <a:ext cx="192895" cy="325892"/>
            <a:chOff x="1881325" y="2213300"/>
            <a:chExt cx="315600" cy="533200"/>
          </a:xfrm>
        </p:grpSpPr>
        <p:sp>
          <p:nvSpPr>
            <p:cNvPr id="355" name="Google Shape;355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10"/>
          <p:cNvGrpSpPr/>
          <p:nvPr/>
        </p:nvGrpSpPr>
        <p:grpSpPr>
          <a:xfrm>
            <a:off x="7655506" y="3064300"/>
            <a:ext cx="192895" cy="325892"/>
            <a:chOff x="1881325" y="2213300"/>
            <a:chExt cx="315600" cy="533200"/>
          </a:xfrm>
        </p:grpSpPr>
        <p:sp>
          <p:nvSpPr>
            <p:cNvPr id="358" name="Google Shape;358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10"/>
          <p:cNvGrpSpPr/>
          <p:nvPr/>
        </p:nvGrpSpPr>
        <p:grpSpPr>
          <a:xfrm>
            <a:off x="7799256" y="3064300"/>
            <a:ext cx="192895" cy="325892"/>
            <a:chOff x="1881325" y="2213300"/>
            <a:chExt cx="315600" cy="533200"/>
          </a:xfrm>
        </p:grpSpPr>
        <p:sp>
          <p:nvSpPr>
            <p:cNvPr id="361" name="Google Shape;361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10"/>
          <p:cNvGrpSpPr/>
          <p:nvPr/>
        </p:nvGrpSpPr>
        <p:grpSpPr>
          <a:xfrm>
            <a:off x="7953881" y="3064300"/>
            <a:ext cx="192895" cy="325892"/>
            <a:chOff x="1881325" y="2213300"/>
            <a:chExt cx="315600" cy="533200"/>
          </a:xfrm>
        </p:grpSpPr>
        <p:sp>
          <p:nvSpPr>
            <p:cNvPr id="364" name="Google Shape;364;p10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10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67" name="Google Shape;367;p10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368" name="Google Shape;368;p10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369" name="Google Shape;369;p10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70" name="Google Shape;370;p10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71" name="Google Shape;371;p10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372" name="Google Shape;372;p10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73" name="Google Shape;373;p10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Internal Developer Platform</a:t>
            </a: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c7ed50d93_0_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379" name="Google Shape;379;g2dc7ed50d93_0_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dc7ed50d93_0_53"/>
          <p:cNvSpPr txBox="1"/>
          <p:nvPr/>
        </p:nvSpPr>
        <p:spPr>
          <a:xfrm>
            <a:off x="974785" y="1366379"/>
            <a:ext cx="15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dc7ed50d93_0_53"/>
          <p:cNvSpPr/>
          <p:nvPr/>
        </p:nvSpPr>
        <p:spPr>
          <a:xfrm>
            <a:off x="3769107" y="1048475"/>
            <a:ext cx="1411200" cy="12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dc7ed50d93_0_53"/>
          <p:cNvSpPr txBox="1"/>
          <p:nvPr/>
        </p:nvSpPr>
        <p:spPr>
          <a:xfrm>
            <a:off x="3769107" y="1048475"/>
            <a:ext cx="124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Shared Dev Cluster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3" name="Google Shape;383;g2dc7ed50d93_0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8629" y="1361069"/>
            <a:ext cx="892033" cy="8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dc7ed50d93_0_53"/>
          <p:cNvSpPr/>
          <p:nvPr/>
        </p:nvSpPr>
        <p:spPr>
          <a:xfrm>
            <a:off x="3769107" y="2349619"/>
            <a:ext cx="1411200" cy="12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2dc7ed50d93_0_53"/>
          <p:cNvSpPr txBox="1"/>
          <p:nvPr/>
        </p:nvSpPr>
        <p:spPr>
          <a:xfrm>
            <a:off x="3769107" y="2349619"/>
            <a:ext cx="124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Shared Stg Cluster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6" name="Google Shape;386;g2dc7ed50d93_0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8629" y="2727313"/>
            <a:ext cx="892033" cy="87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dc7ed50d93_0_53"/>
          <p:cNvSpPr/>
          <p:nvPr/>
        </p:nvSpPr>
        <p:spPr>
          <a:xfrm>
            <a:off x="3769107" y="3650763"/>
            <a:ext cx="1411200" cy="127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dc7ed50d93_0_53"/>
          <p:cNvSpPr txBox="1"/>
          <p:nvPr/>
        </p:nvSpPr>
        <p:spPr>
          <a:xfrm>
            <a:off x="3769107" y="3650763"/>
            <a:ext cx="124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Shared Prd Cluster</a:t>
            </a:r>
            <a:endParaRPr sz="10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9" name="Google Shape;389;g2dc7ed50d93_0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8629" y="4003681"/>
            <a:ext cx="892033" cy="871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g2dc7ed50d93_0_53"/>
          <p:cNvCxnSpPr>
            <a:endCxn id="381" idx="1"/>
          </p:cNvCxnSpPr>
          <p:nvPr/>
        </p:nvCxnSpPr>
        <p:spPr>
          <a:xfrm rot="10800000" flipH="1">
            <a:off x="1990107" y="1685675"/>
            <a:ext cx="1779000" cy="147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1" name="Google Shape;391;g2dc7ed50d93_0_53"/>
          <p:cNvCxnSpPr>
            <a:endCxn id="384" idx="1"/>
          </p:cNvCxnSpPr>
          <p:nvPr/>
        </p:nvCxnSpPr>
        <p:spPr>
          <a:xfrm rot="10800000" flipH="1">
            <a:off x="1990107" y="2986819"/>
            <a:ext cx="1779000" cy="1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2" name="Google Shape;392;g2dc7ed50d93_0_53"/>
          <p:cNvCxnSpPr>
            <a:endCxn id="387" idx="1"/>
          </p:cNvCxnSpPr>
          <p:nvPr/>
        </p:nvCxnSpPr>
        <p:spPr>
          <a:xfrm>
            <a:off x="1990107" y="3163263"/>
            <a:ext cx="1779000" cy="11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93" name="Google Shape;393;g2dc7ed50d93_0_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3885" y="2192355"/>
            <a:ext cx="981144" cy="100961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dc7ed50d93_0_53"/>
          <p:cNvSpPr txBox="1"/>
          <p:nvPr/>
        </p:nvSpPr>
        <p:spPr>
          <a:xfrm>
            <a:off x="7673889" y="3184800"/>
            <a:ext cx="119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Delivery Engineering</a:t>
            </a:r>
            <a:endParaRPr sz="14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395" name="Google Shape;395;g2dc7ed50d93_0_53"/>
          <p:cNvCxnSpPr>
            <a:stCxn id="393" idx="1"/>
            <a:endCxn id="381" idx="3"/>
          </p:cNvCxnSpPr>
          <p:nvPr/>
        </p:nvCxnSpPr>
        <p:spPr>
          <a:xfrm rot="10800000">
            <a:off x="5180285" y="1685562"/>
            <a:ext cx="2493600" cy="101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6" name="Google Shape;396;g2dc7ed50d93_0_53"/>
          <p:cNvCxnSpPr>
            <a:stCxn id="393" idx="1"/>
            <a:endCxn id="384" idx="3"/>
          </p:cNvCxnSpPr>
          <p:nvPr/>
        </p:nvCxnSpPr>
        <p:spPr>
          <a:xfrm flipH="1">
            <a:off x="5180285" y="2697162"/>
            <a:ext cx="2493600" cy="289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7" name="Google Shape;397;g2dc7ed50d93_0_53"/>
          <p:cNvCxnSpPr>
            <a:stCxn id="393" idx="1"/>
            <a:endCxn id="387" idx="3"/>
          </p:cNvCxnSpPr>
          <p:nvPr/>
        </p:nvCxnSpPr>
        <p:spPr>
          <a:xfrm flipH="1">
            <a:off x="5180285" y="2697162"/>
            <a:ext cx="2493600" cy="159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8" name="Google Shape;398;g2dc7ed50d93_0_53"/>
          <p:cNvSpPr txBox="1"/>
          <p:nvPr/>
        </p:nvSpPr>
        <p:spPr>
          <a:xfrm>
            <a:off x="5523066" y="1356325"/>
            <a:ext cx="17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Owns, Manages </a:t>
            </a:r>
            <a:endParaRPr sz="14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9" name="Google Shape;399;g2dc7ed50d93_0_53"/>
          <p:cNvSpPr txBox="1"/>
          <p:nvPr/>
        </p:nvSpPr>
        <p:spPr>
          <a:xfrm>
            <a:off x="617750" y="1152575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Feature Teams</a:t>
            </a:r>
            <a:endParaRPr sz="11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400" name="Google Shape;400;g2dc7ed50d93_0_53"/>
          <p:cNvGrpSpPr/>
          <p:nvPr/>
        </p:nvGrpSpPr>
        <p:grpSpPr>
          <a:xfrm>
            <a:off x="1989897" y="1138197"/>
            <a:ext cx="267376" cy="477321"/>
            <a:chOff x="1881325" y="2213300"/>
            <a:chExt cx="315600" cy="533200"/>
          </a:xfrm>
        </p:grpSpPr>
        <p:sp>
          <p:nvSpPr>
            <p:cNvPr id="401" name="Google Shape;401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g2dc7ed50d93_0_53"/>
          <p:cNvGrpSpPr/>
          <p:nvPr/>
        </p:nvGrpSpPr>
        <p:grpSpPr>
          <a:xfrm>
            <a:off x="2189164" y="1138197"/>
            <a:ext cx="267376" cy="477321"/>
            <a:chOff x="1881325" y="2213300"/>
            <a:chExt cx="315600" cy="533200"/>
          </a:xfrm>
        </p:grpSpPr>
        <p:sp>
          <p:nvSpPr>
            <p:cNvPr id="404" name="Google Shape;404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g2dc7ed50d93_0_53"/>
          <p:cNvGrpSpPr/>
          <p:nvPr/>
        </p:nvGrpSpPr>
        <p:grpSpPr>
          <a:xfrm>
            <a:off x="2403506" y="1138197"/>
            <a:ext cx="267376" cy="477321"/>
            <a:chOff x="1881325" y="2213300"/>
            <a:chExt cx="315600" cy="533200"/>
          </a:xfrm>
        </p:grpSpPr>
        <p:sp>
          <p:nvSpPr>
            <p:cNvPr id="407" name="Google Shape;407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g2dc7ed50d93_0_53"/>
          <p:cNvGrpSpPr/>
          <p:nvPr/>
        </p:nvGrpSpPr>
        <p:grpSpPr>
          <a:xfrm>
            <a:off x="1330792" y="3000324"/>
            <a:ext cx="192895" cy="325892"/>
            <a:chOff x="1881325" y="2213300"/>
            <a:chExt cx="315600" cy="533200"/>
          </a:xfrm>
        </p:grpSpPr>
        <p:sp>
          <p:nvSpPr>
            <p:cNvPr id="410" name="Google Shape;410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g2dc7ed50d93_0_53"/>
          <p:cNvGrpSpPr/>
          <p:nvPr/>
        </p:nvGrpSpPr>
        <p:grpSpPr>
          <a:xfrm>
            <a:off x="1474542" y="3000324"/>
            <a:ext cx="192895" cy="325892"/>
            <a:chOff x="1881325" y="2213300"/>
            <a:chExt cx="315600" cy="533200"/>
          </a:xfrm>
        </p:grpSpPr>
        <p:sp>
          <p:nvSpPr>
            <p:cNvPr id="413" name="Google Shape;413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g2dc7ed50d93_0_53"/>
          <p:cNvGrpSpPr/>
          <p:nvPr/>
        </p:nvGrpSpPr>
        <p:grpSpPr>
          <a:xfrm>
            <a:off x="1629167" y="3000324"/>
            <a:ext cx="192895" cy="325892"/>
            <a:chOff x="1881325" y="2213300"/>
            <a:chExt cx="315600" cy="533200"/>
          </a:xfrm>
        </p:grpSpPr>
        <p:sp>
          <p:nvSpPr>
            <p:cNvPr id="416" name="Google Shape;416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g2dc7ed50d93_0_53"/>
          <p:cNvGrpSpPr/>
          <p:nvPr/>
        </p:nvGrpSpPr>
        <p:grpSpPr>
          <a:xfrm>
            <a:off x="1576429" y="2245912"/>
            <a:ext cx="192895" cy="325892"/>
            <a:chOff x="1881325" y="2213300"/>
            <a:chExt cx="315600" cy="533200"/>
          </a:xfrm>
        </p:grpSpPr>
        <p:sp>
          <p:nvSpPr>
            <p:cNvPr id="419" name="Google Shape;419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g2dc7ed50d93_0_53"/>
          <p:cNvGrpSpPr/>
          <p:nvPr/>
        </p:nvGrpSpPr>
        <p:grpSpPr>
          <a:xfrm>
            <a:off x="1720179" y="2245912"/>
            <a:ext cx="192895" cy="325892"/>
            <a:chOff x="1881325" y="2213300"/>
            <a:chExt cx="315600" cy="533200"/>
          </a:xfrm>
        </p:grpSpPr>
        <p:sp>
          <p:nvSpPr>
            <p:cNvPr id="422" name="Google Shape;422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" name="Google Shape;424;g2dc7ed50d93_0_53"/>
          <p:cNvGrpSpPr/>
          <p:nvPr/>
        </p:nvGrpSpPr>
        <p:grpSpPr>
          <a:xfrm>
            <a:off x="1874804" y="2245912"/>
            <a:ext cx="192895" cy="325892"/>
            <a:chOff x="1881325" y="2213300"/>
            <a:chExt cx="315600" cy="533200"/>
          </a:xfrm>
        </p:grpSpPr>
        <p:sp>
          <p:nvSpPr>
            <p:cNvPr id="425" name="Google Shape;425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g2dc7ed50d93_0_53"/>
          <p:cNvGrpSpPr/>
          <p:nvPr/>
        </p:nvGrpSpPr>
        <p:grpSpPr>
          <a:xfrm>
            <a:off x="864479" y="1996974"/>
            <a:ext cx="192895" cy="325892"/>
            <a:chOff x="1881325" y="2213300"/>
            <a:chExt cx="315600" cy="533200"/>
          </a:xfrm>
        </p:grpSpPr>
        <p:sp>
          <p:nvSpPr>
            <p:cNvPr id="428" name="Google Shape;428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g2dc7ed50d93_0_53"/>
          <p:cNvGrpSpPr/>
          <p:nvPr/>
        </p:nvGrpSpPr>
        <p:grpSpPr>
          <a:xfrm>
            <a:off x="1008229" y="1996974"/>
            <a:ext cx="192895" cy="325892"/>
            <a:chOff x="1881325" y="2213300"/>
            <a:chExt cx="315600" cy="533200"/>
          </a:xfrm>
        </p:grpSpPr>
        <p:sp>
          <p:nvSpPr>
            <p:cNvPr id="431" name="Google Shape;431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g2dc7ed50d93_0_53"/>
          <p:cNvGrpSpPr/>
          <p:nvPr/>
        </p:nvGrpSpPr>
        <p:grpSpPr>
          <a:xfrm>
            <a:off x="1162854" y="1996974"/>
            <a:ext cx="192895" cy="325892"/>
            <a:chOff x="1881325" y="2213300"/>
            <a:chExt cx="315600" cy="533200"/>
          </a:xfrm>
        </p:grpSpPr>
        <p:sp>
          <p:nvSpPr>
            <p:cNvPr id="434" name="Google Shape;434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g2dc7ed50d93_0_53"/>
          <p:cNvGrpSpPr/>
          <p:nvPr/>
        </p:nvGrpSpPr>
        <p:grpSpPr>
          <a:xfrm>
            <a:off x="1165104" y="3800399"/>
            <a:ext cx="192895" cy="325892"/>
            <a:chOff x="1881325" y="2213300"/>
            <a:chExt cx="315600" cy="533200"/>
          </a:xfrm>
        </p:grpSpPr>
        <p:sp>
          <p:nvSpPr>
            <p:cNvPr id="437" name="Google Shape;437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g2dc7ed50d93_0_53"/>
          <p:cNvGrpSpPr/>
          <p:nvPr/>
        </p:nvGrpSpPr>
        <p:grpSpPr>
          <a:xfrm>
            <a:off x="1308854" y="3800399"/>
            <a:ext cx="192895" cy="325892"/>
            <a:chOff x="1881325" y="2213300"/>
            <a:chExt cx="315600" cy="533200"/>
          </a:xfrm>
        </p:grpSpPr>
        <p:sp>
          <p:nvSpPr>
            <p:cNvPr id="440" name="Google Shape;440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g2dc7ed50d93_0_53"/>
          <p:cNvGrpSpPr/>
          <p:nvPr/>
        </p:nvGrpSpPr>
        <p:grpSpPr>
          <a:xfrm>
            <a:off x="1463479" y="3800399"/>
            <a:ext cx="192895" cy="325892"/>
            <a:chOff x="1881325" y="2213300"/>
            <a:chExt cx="315600" cy="533200"/>
          </a:xfrm>
        </p:grpSpPr>
        <p:sp>
          <p:nvSpPr>
            <p:cNvPr id="443" name="Google Shape;443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g2dc7ed50d93_0_53"/>
          <p:cNvGrpSpPr/>
          <p:nvPr/>
        </p:nvGrpSpPr>
        <p:grpSpPr>
          <a:xfrm>
            <a:off x="359604" y="3562674"/>
            <a:ext cx="192895" cy="325892"/>
            <a:chOff x="1881325" y="2213300"/>
            <a:chExt cx="315600" cy="533200"/>
          </a:xfrm>
        </p:grpSpPr>
        <p:sp>
          <p:nvSpPr>
            <p:cNvPr id="446" name="Google Shape;446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g2dc7ed50d93_0_53"/>
          <p:cNvGrpSpPr/>
          <p:nvPr/>
        </p:nvGrpSpPr>
        <p:grpSpPr>
          <a:xfrm>
            <a:off x="503354" y="3562674"/>
            <a:ext cx="192895" cy="325892"/>
            <a:chOff x="1881325" y="2213300"/>
            <a:chExt cx="315600" cy="533200"/>
          </a:xfrm>
        </p:grpSpPr>
        <p:sp>
          <p:nvSpPr>
            <p:cNvPr id="449" name="Google Shape;449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g2dc7ed50d93_0_53"/>
          <p:cNvGrpSpPr/>
          <p:nvPr/>
        </p:nvGrpSpPr>
        <p:grpSpPr>
          <a:xfrm>
            <a:off x="657979" y="3562674"/>
            <a:ext cx="192895" cy="325892"/>
            <a:chOff x="1881325" y="2213300"/>
            <a:chExt cx="315600" cy="533200"/>
          </a:xfrm>
        </p:grpSpPr>
        <p:sp>
          <p:nvSpPr>
            <p:cNvPr id="452" name="Google Shape;452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g2dc7ed50d93_0_53"/>
          <p:cNvGrpSpPr/>
          <p:nvPr/>
        </p:nvGrpSpPr>
        <p:grpSpPr>
          <a:xfrm>
            <a:off x="313004" y="2936399"/>
            <a:ext cx="192895" cy="325892"/>
            <a:chOff x="1881325" y="2213300"/>
            <a:chExt cx="315600" cy="533200"/>
          </a:xfrm>
        </p:grpSpPr>
        <p:sp>
          <p:nvSpPr>
            <p:cNvPr id="455" name="Google Shape;455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g2dc7ed50d93_0_53"/>
          <p:cNvGrpSpPr/>
          <p:nvPr/>
        </p:nvGrpSpPr>
        <p:grpSpPr>
          <a:xfrm>
            <a:off x="456754" y="2936399"/>
            <a:ext cx="192895" cy="325892"/>
            <a:chOff x="1881325" y="2213300"/>
            <a:chExt cx="315600" cy="533200"/>
          </a:xfrm>
        </p:grpSpPr>
        <p:sp>
          <p:nvSpPr>
            <p:cNvPr id="458" name="Google Shape;458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g2dc7ed50d93_0_53"/>
          <p:cNvGrpSpPr/>
          <p:nvPr/>
        </p:nvGrpSpPr>
        <p:grpSpPr>
          <a:xfrm>
            <a:off x="611379" y="2936399"/>
            <a:ext cx="192895" cy="325892"/>
            <a:chOff x="1881325" y="2213300"/>
            <a:chExt cx="315600" cy="533200"/>
          </a:xfrm>
        </p:grpSpPr>
        <p:sp>
          <p:nvSpPr>
            <p:cNvPr id="461" name="Google Shape;461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g2dc7ed50d93_0_53"/>
          <p:cNvGrpSpPr/>
          <p:nvPr/>
        </p:nvGrpSpPr>
        <p:grpSpPr>
          <a:xfrm>
            <a:off x="279404" y="2401424"/>
            <a:ext cx="192895" cy="325892"/>
            <a:chOff x="1881325" y="2213300"/>
            <a:chExt cx="315600" cy="533200"/>
          </a:xfrm>
        </p:grpSpPr>
        <p:sp>
          <p:nvSpPr>
            <p:cNvPr id="464" name="Google Shape;464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" name="Google Shape;466;g2dc7ed50d93_0_53"/>
          <p:cNvGrpSpPr/>
          <p:nvPr/>
        </p:nvGrpSpPr>
        <p:grpSpPr>
          <a:xfrm>
            <a:off x="423154" y="2401424"/>
            <a:ext cx="192895" cy="325892"/>
            <a:chOff x="1881325" y="2213300"/>
            <a:chExt cx="315600" cy="533200"/>
          </a:xfrm>
        </p:grpSpPr>
        <p:sp>
          <p:nvSpPr>
            <p:cNvPr id="467" name="Google Shape;467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g2dc7ed50d93_0_53"/>
          <p:cNvGrpSpPr/>
          <p:nvPr/>
        </p:nvGrpSpPr>
        <p:grpSpPr>
          <a:xfrm>
            <a:off x="577779" y="2401424"/>
            <a:ext cx="192895" cy="325892"/>
            <a:chOff x="1881325" y="2213300"/>
            <a:chExt cx="315600" cy="533200"/>
          </a:xfrm>
        </p:grpSpPr>
        <p:sp>
          <p:nvSpPr>
            <p:cNvPr id="470" name="Google Shape;470;g2dc7ed50d93_0_53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dc7ed50d93_0_53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2" name="Google Shape;472;g2dc7ed50d93_0_53"/>
          <p:cNvPicPr preferRelativeResize="0"/>
          <p:nvPr/>
        </p:nvPicPr>
        <p:blipFill rotWithShape="1">
          <a:blip r:embed="rId6">
            <a:alphaModFix/>
          </a:blip>
          <a:srcRect l="3060" r="3060"/>
          <a:stretch/>
        </p:blipFill>
        <p:spPr>
          <a:xfrm>
            <a:off x="8164475" y="1215778"/>
            <a:ext cx="723000" cy="7812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73" name="Google Shape;473;g2dc7ed50d93_0_53"/>
          <p:cNvCxnSpPr>
            <a:endCxn id="393" idx="0"/>
          </p:cNvCxnSpPr>
          <p:nvPr/>
        </p:nvCxnSpPr>
        <p:spPr>
          <a:xfrm>
            <a:off x="7892057" y="1875855"/>
            <a:ext cx="272400" cy="31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4" name="Google Shape;474;g2dc7ed50d93_0_53"/>
          <p:cNvCxnSpPr>
            <a:stCxn id="472" idx="3"/>
            <a:endCxn id="393" idx="0"/>
          </p:cNvCxnSpPr>
          <p:nvPr/>
        </p:nvCxnSpPr>
        <p:spPr>
          <a:xfrm flipH="1">
            <a:off x="8164456" y="1882574"/>
            <a:ext cx="105900" cy="309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5" name="Google Shape;475;g2dc7ed50d93_0_53"/>
          <p:cNvPicPr preferRelativeResize="0"/>
          <p:nvPr/>
        </p:nvPicPr>
        <p:blipFill rotWithShape="1">
          <a:blip r:embed="rId7">
            <a:alphaModFix/>
          </a:blip>
          <a:srcRect l="416" r="426"/>
          <a:stretch/>
        </p:blipFill>
        <p:spPr>
          <a:xfrm>
            <a:off x="7301128" y="1235052"/>
            <a:ext cx="722400" cy="742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6" name="Google Shape;476;g2dc7ed50d93_0_53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77" name="Google Shape;477;g2dc7ed50d93_0_53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478" name="Google Shape;478;g2dc7ed50d93_0_53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479" name="Google Shape;479;g2dc7ed50d93_0_53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80" name="Google Shape;480;g2dc7ed50d93_0_53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481" name="Google Shape;481;g2dc7ed50d93_0_53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82" name="Google Shape;482;g2dc7ed50d93_0_53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83" name="Google Shape;483;g2dc7ed50d93_0_53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Shared Clusters</a:t>
            </a: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0167" y="2321806"/>
            <a:ext cx="892033" cy="871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11"/>
          <p:cNvGrpSpPr/>
          <p:nvPr/>
        </p:nvGrpSpPr>
        <p:grpSpPr>
          <a:xfrm>
            <a:off x="2515980" y="1599837"/>
            <a:ext cx="192895" cy="325892"/>
            <a:chOff x="1881325" y="2213300"/>
            <a:chExt cx="315600" cy="533200"/>
          </a:xfrm>
        </p:grpSpPr>
        <p:sp>
          <p:nvSpPr>
            <p:cNvPr id="491" name="Google Shape;491;p1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p11"/>
          <p:cNvGrpSpPr/>
          <p:nvPr/>
        </p:nvGrpSpPr>
        <p:grpSpPr>
          <a:xfrm>
            <a:off x="2659730" y="1599837"/>
            <a:ext cx="192895" cy="325892"/>
            <a:chOff x="1881325" y="2213300"/>
            <a:chExt cx="315600" cy="533200"/>
          </a:xfrm>
        </p:grpSpPr>
        <p:sp>
          <p:nvSpPr>
            <p:cNvPr id="494" name="Google Shape;494;p1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11"/>
          <p:cNvGrpSpPr/>
          <p:nvPr/>
        </p:nvGrpSpPr>
        <p:grpSpPr>
          <a:xfrm>
            <a:off x="2814355" y="1599837"/>
            <a:ext cx="192895" cy="325892"/>
            <a:chOff x="1881325" y="2213300"/>
            <a:chExt cx="315600" cy="533200"/>
          </a:xfrm>
        </p:grpSpPr>
        <p:sp>
          <p:nvSpPr>
            <p:cNvPr id="497" name="Google Shape;497;p1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9" name="Google Shape;499;p11"/>
          <p:cNvCxnSpPr>
            <a:stCxn id="494" idx="1"/>
            <a:endCxn id="489" idx="0"/>
          </p:cNvCxnSpPr>
          <p:nvPr/>
        </p:nvCxnSpPr>
        <p:spPr>
          <a:xfrm>
            <a:off x="2756178" y="1925729"/>
            <a:ext cx="0" cy="3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0" name="Google Shape;500;p11"/>
          <p:cNvCxnSpPr/>
          <p:nvPr/>
        </p:nvCxnSpPr>
        <p:spPr>
          <a:xfrm rot="10800000">
            <a:off x="3646138" y="1660388"/>
            <a:ext cx="3000" cy="1948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501" name="Google Shape;501;p11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02" name="Google Shape;502;p11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503" name="Google Shape;503;p11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504" name="Google Shape;504;p11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06" name="Google Shape;506;p11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507" name="Google Shape;507;p11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08" name="Google Shape;508;p11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 it Started</a:t>
            </a: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2dc7ed50d93_0_4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2dc7ed50d93_0_4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0167" y="2321806"/>
            <a:ext cx="892033" cy="871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5" name="Google Shape;515;g2dc7ed50d93_0_491"/>
          <p:cNvGrpSpPr/>
          <p:nvPr/>
        </p:nvGrpSpPr>
        <p:grpSpPr>
          <a:xfrm>
            <a:off x="2515980" y="1599837"/>
            <a:ext cx="192895" cy="325892"/>
            <a:chOff x="1881325" y="2213300"/>
            <a:chExt cx="315600" cy="533200"/>
          </a:xfrm>
        </p:grpSpPr>
        <p:sp>
          <p:nvSpPr>
            <p:cNvPr id="516" name="Google Shape;516;g2dc7ed50d93_0_49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dc7ed50d93_0_49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g2dc7ed50d93_0_491"/>
          <p:cNvGrpSpPr/>
          <p:nvPr/>
        </p:nvGrpSpPr>
        <p:grpSpPr>
          <a:xfrm>
            <a:off x="2659730" y="1599837"/>
            <a:ext cx="192895" cy="325892"/>
            <a:chOff x="1881325" y="2213300"/>
            <a:chExt cx="315600" cy="533200"/>
          </a:xfrm>
        </p:grpSpPr>
        <p:sp>
          <p:nvSpPr>
            <p:cNvPr id="519" name="Google Shape;519;g2dc7ed50d93_0_49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2dc7ed50d93_0_49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g2dc7ed50d93_0_491"/>
          <p:cNvGrpSpPr/>
          <p:nvPr/>
        </p:nvGrpSpPr>
        <p:grpSpPr>
          <a:xfrm>
            <a:off x="2814355" y="1599837"/>
            <a:ext cx="192895" cy="325892"/>
            <a:chOff x="1881325" y="2213300"/>
            <a:chExt cx="315600" cy="533200"/>
          </a:xfrm>
        </p:grpSpPr>
        <p:sp>
          <p:nvSpPr>
            <p:cNvPr id="522" name="Google Shape;522;g2dc7ed50d93_0_49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dc7ed50d93_0_49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24" name="Google Shape;524;g2dc7ed50d93_0_491"/>
          <p:cNvCxnSpPr>
            <a:stCxn id="519" idx="1"/>
            <a:endCxn id="514" idx="0"/>
          </p:cNvCxnSpPr>
          <p:nvPr/>
        </p:nvCxnSpPr>
        <p:spPr>
          <a:xfrm>
            <a:off x="2756178" y="1925729"/>
            <a:ext cx="0" cy="3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25" name="Google Shape;525;g2dc7ed50d93_0_4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8061" y="2321822"/>
            <a:ext cx="678162" cy="87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g2dc7ed50d93_0_491"/>
          <p:cNvCxnSpPr/>
          <p:nvPr/>
        </p:nvCxnSpPr>
        <p:spPr>
          <a:xfrm rot="10800000">
            <a:off x="3646138" y="1660388"/>
            <a:ext cx="3000" cy="1948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oval" w="med" len="med"/>
            <a:tailEnd type="diamond" w="med" len="med"/>
          </a:ln>
        </p:spPr>
      </p:cxnSp>
      <p:grpSp>
        <p:nvGrpSpPr>
          <p:cNvPr id="527" name="Google Shape;527;g2dc7ed50d93_0_491"/>
          <p:cNvGrpSpPr/>
          <p:nvPr/>
        </p:nvGrpSpPr>
        <p:grpSpPr>
          <a:xfrm>
            <a:off x="4393007" y="1599837"/>
            <a:ext cx="192895" cy="325892"/>
            <a:chOff x="1881325" y="2213300"/>
            <a:chExt cx="315600" cy="533200"/>
          </a:xfrm>
        </p:grpSpPr>
        <p:sp>
          <p:nvSpPr>
            <p:cNvPr id="528" name="Google Shape;528;g2dc7ed50d93_0_49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2dc7ed50d93_0_49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g2dc7ed50d93_0_491"/>
          <p:cNvGrpSpPr/>
          <p:nvPr/>
        </p:nvGrpSpPr>
        <p:grpSpPr>
          <a:xfrm>
            <a:off x="4536757" y="1599837"/>
            <a:ext cx="192895" cy="325892"/>
            <a:chOff x="1881325" y="2213300"/>
            <a:chExt cx="315600" cy="533200"/>
          </a:xfrm>
        </p:grpSpPr>
        <p:sp>
          <p:nvSpPr>
            <p:cNvPr id="531" name="Google Shape;531;g2dc7ed50d93_0_49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2dc7ed50d93_0_49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g2dc7ed50d93_0_491"/>
          <p:cNvGrpSpPr/>
          <p:nvPr/>
        </p:nvGrpSpPr>
        <p:grpSpPr>
          <a:xfrm>
            <a:off x="4691382" y="1599837"/>
            <a:ext cx="192895" cy="325892"/>
            <a:chOff x="1881325" y="2213300"/>
            <a:chExt cx="315600" cy="533200"/>
          </a:xfrm>
        </p:grpSpPr>
        <p:sp>
          <p:nvSpPr>
            <p:cNvPr id="534" name="Google Shape;534;g2dc7ed50d93_0_49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2dc7ed50d93_0_49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36" name="Google Shape;536;g2dc7ed50d93_0_491"/>
          <p:cNvCxnSpPr>
            <a:stCxn id="531" idx="1"/>
          </p:cNvCxnSpPr>
          <p:nvPr/>
        </p:nvCxnSpPr>
        <p:spPr>
          <a:xfrm>
            <a:off x="4633205" y="1925729"/>
            <a:ext cx="0" cy="3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7" name="Google Shape;537;g2dc7ed50d93_0_491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38" name="Google Shape;538;g2dc7ed50d93_0_491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539" name="Google Shape;539;g2dc7ed50d93_0_491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540" name="Google Shape;540;g2dc7ed50d93_0_491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41" name="Google Shape;541;g2dc7ed50d93_0_491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42" name="Google Shape;542;g2dc7ed50d93_0_491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543" name="Google Shape;543;g2dc7ed50d93_0_491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44" name="Google Shape;544;g2dc7ed50d93_0_491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lang="en-US" sz="20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 it started - GitOps all the things</a:t>
            </a:r>
            <a:endParaRPr sz="20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2dc7ed50d93_0_5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dc7ed50d93_0_5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0167" y="2321806"/>
            <a:ext cx="892033" cy="871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g2dc7ed50d93_0_531"/>
          <p:cNvGrpSpPr/>
          <p:nvPr/>
        </p:nvGrpSpPr>
        <p:grpSpPr>
          <a:xfrm>
            <a:off x="2515980" y="1599837"/>
            <a:ext cx="192895" cy="325892"/>
            <a:chOff x="1881325" y="2213300"/>
            <a:chExt cx="315600" cy="533200"/>
          </a:xfrm>
        </p:grpSpPr>
        <p:sp>
          <p:nvSpPr>
            <p:cNvPr id="552" name="Google Shape;552;g2dc7ed50d93_0_53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2dc7ed50d93_0_53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g2dc7ed50d93_0_531"/>
          <p:cNvGrpSpPr/>
          <p:nvPr/>
        </p:nvGrpSpPr>
        <p:grpSpPr>
          <a:xfrm>
            <a:off x="2659730" y="1599837"/>
            <a:ext cx="192895" cy="325892"/>
            <a:chOff x="1881325" y="2213300"/>
            <a:chExt cx="315600" cy="533200"/>
          </a:xfrm>
        </p:grpSpPr>
        <p:sp>
          <p:nvSpPr>
            <p:cNvPr id="555" name="Google Shape;555;g2dc7ed50d93_0_53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2dc7ed50d93_0_53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g2dc7ed50d93_0_531"/>
          <p:cNvGrpSpPr/>
          <p:nvPr/>
        </p:nvGrpSpPr>
        <p:grpSpPr>
          <a:xfrm>
            <a:off x="2814355" y="1599837"/>
            <a:ext cx="192895" cy="325892"/>
            <a:chOff x="1881325" y="2213300"/>
            <a:chExt cx="315600" cy="533200"/>
          </a:xfrm>
        </p:grpSpPr>
        <p:sp>
          <p:nvSpPr>
            <p:cNvPr id="558" name="Google Shape;558;g2dc7ed50d93_0_53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2dc7ed50d93_0_53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60" name="Google Shape;560;g2dc7ed50d93_0_531"/>
          <p:cNvCxnSpPr>
            <a:stCxn id="555" idx="1"/>
            <a:endCxn id="550" idx="0"/>
          </p:cNvCxnSpPr>
          <p:nvPr/>
        </p:nvCxnSpPr>
        <p:spPr>
          <a:xfrm>
            <a:off x="2756178" y="1925729"/>
            <a:ext cx="0" cy="3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61" name="Google Shape;561;g2dc7ed50d93_0_5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8061" y="2321822"/>
            <a:ext cx="678162" cy="8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dc7ed50d93_0_5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52071" y="2337075"/>
            <a:ext cx="781750" cy="99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g2dc7ed50d93_0_531"/>
          <p:cNvCxnSpPr/>
          <p:nvPr/>
        </p:nvCxnSpPr>
        <p:spPr>
          <a:xfrm rot="10800000">
            <a:off x="3646138" y="1660388"/>
            <a:ext cx="3000" cy="1948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oval" w="med" len="med"/>
            <a:tailEnd type="diamond" w="med" len="med"/>
          </a:ln>
        </p:spPr>
      </p:cxnSp>
      <p:cxnSp>
        <p:nvCxnSpPr>
          <p:cNvPr id="564" name="Google Shape;564;g2dc7ed50d93_0_531"/>
          <p:cNvCxnSpPr/>
          <p:nvPr/>
        </p:nvCxnSpPr>
        <p:spPr>
          <a:xfrm rot="10800000">
            <a:off x="5557813" y="1660388"/>
            <a:ext cx="3000" cy="1948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oval" w="med" len="med"/>
            <a:tailEnd type="diamond" w="med" len="med"/>
          </a:ln>
        </p:spPr>
      </p:cxnSp>
      <p:grpSp>
        <p:nvGrpSpPr>
          <p:cNvPr id="565" name="Google Shape;565;g2dc7ed50d93_0_531"/>
          <p:cNvGrpSpPr/>
          <p:nvPr/>
        </p:nvGrpSpPr>
        <p:grpSpPr>
          <a:xfrm>
            <a:off x="4393007" y="1599837"/>
            <a:ext cx="192895" cy="325892"/>
            <a:chOff x="1881325" y="2213300"/>
            <a:chExt cx="315600" cy="533200"/>
          </a:xfrm>
        </p:grpSpPr>
        <p:sp>
          <p:nvSpPr>
            <p:cNvPr id="566" name="Google Shape;566;g2dc7ed50d93_0_53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dc7ed50d93_0_53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g2dc7ed50d93_0_531"/>
          <p:cNvGrpSpPr/>
          <p:nvPr/>
        </p:nvGrpSpPr>
        <p:grpSpPr>
          <a:xfrm>
            <a:off x="4536757" y="1599837"/>
            <a:ext cx="192895" cy="325892"/>
            <a:chOff x="1881325" y="2213300"/>
            <a:chExt cx="315600" cy="533200"/>
          </a:xfrm>
        </p:grpSpPr>
        <p:sp>
          <p:nvSpPr>
            <p:cNvPr id="569" name="Google Shape;569;g2dc7ed50d93_0_53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dc7ed50d93_0_53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g2dc7ed50d93_0_531"/>
          <p:cNvGrpSpPr/>
          <p:nvPr/>
        </p:nvGrpSpPr>
        <p:grpSpPr>
          <a:xfrm>
            <a:off x="4691382" y="1599837"/>
            <a:ext cx="192895" cy="325892"/>
            <a:chOff x="1881325" y="2213300"/>
            <a:chExt cx="315600" cy="533200"/>
          </a:xfrm>
        </p:grpSpPr>
        <p:sp>
          <p:nvSpPr>
            <p:cNvPr id="572" name="Google Shape;572;g2dc7ed50d93_0_53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2dc7ed50d93_0_53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4" name="Google Shape;574;g2dc7ed50d93_0_531"/>
          <p:cNvCxnSpPr>
            <a:stCxn id="569" idx="1"/>
          </p:cNvCxnSpPr>
          <p:nvPr/>
        </p:nvCxnSpPr>
        <p:spPr>
          <a:xfrm>
            <a:off x="4633205" y="1925729"/>
            <a:ext cx="0" cy="3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5" name="Google Shape;575;g2dc7ed50d93_0_531"/>
          <p:cNvGrpSpPr/>
          <p:nvPr/>
        </p:nvGrpSpPr>
        <p:grpSpPr>
          <a:xfrm>
            <a:off x="6266355" y="1615187"/>
            <a:ext cx="192895" cy="325892"/>
            <a:chOff x="1881325" y="2213300"/>
            <a:chExt cx="315600" cy="533200"/>
          </a:xfrm>
        </p:grpSpPr>
        <p:sp>
          <p:nvSpPr>
            <p:cNvPr id="576" name="Google Shape;576;g2dc7ed50d93_0_53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2dc7ed50d93_0_53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g2dc7ed50d93_0_531"/>
          <p:cNvGrpSpPr/>
          <p:nvPr/>
        </p:nvGrpSpPr>
        <p:grpSpPr>
          <a:xfrm>
            <a:off x="6410105" y="1615187"/>
            <a:ext cx="192895" cy="325892"/>
            <a:chOff x="1881325" y="2213300"/>
            <a:chExt cx="315600" cy="533200"/>
          </a:xfrm>
        </p:grpSpPr>
        <p:sp>
          <p:nvSpPr>
            <p:cNvPr id="579" name="Google Shape;579;g2dc7ed50d93_0_53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2dc7ed50d93_0_53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g2dc7ed50d93_0_531"/>
          <p:cNvGrpSpPr/>
          <p:nvPr/>
        </p:nvGrpSpPr>
        <p:grpSpPr>
          <a:xfrm>
            <a:off x="6564730" y="1615187"/>
            <a:ext cx="192895" cy="325892"/>
            <a:chOff x="1881325" y="2213300"/>
            <a:chExt cx="315600" cy="533200"/>
          </a:xfrm>
        </p:grpSpPr>
        <p:sp>
          <p:nvSpPr>
            <p:cNvPr id="582" name="Google Shape;582;g2dc7ed50d93_0_53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2dc7ed50d93_0_53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84" name="Google Shape;584;g2dc7ed50d93_0_531"/>
          <p:cNvCxnSpPr>
            <a:stCxn id="579" idx="1"/>
          </p:cNvCxnSpPr>
          <p:nvPr/>
        </p:nvCxnSpPr>
        <p:spPr>
          <a:xfrm>
            <a:off x="6506553" y="1941079"/>
            <a:ext cx="0" cy="3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5" name="Google Shape;585;g2dc7ed50d93_0_531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86" name="Google Shape;586;g2dc7ed50d93_0_531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587" name="Google Shape;587;g2dc7ed50d93_0_531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588" name="Google Shape;588;g2dc7ed50d93_0_531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89" name="Google Shape;589;g2dc7ed50d93_0_531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590" name="Google Shape;590;g2dc7ed50d93_0_531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591" name="Google Shape;591;g2dc7ed50d93_0_531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92" name="Google Shape;592;g2dc7ed50d93_0_531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 it started - Backstage!</a:t>
            </a:r>
            <a:endParaRPr sz="20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"/>
          <p:cNvSpPr txBox="1">
            <a:spLocks noGrp="1"/>
          </p:cNvSpPr>
          <p:nvPr>
            <p:ph type="ctrTitle"/>
          </p:nvPr>
        </p:nvSpPr>
        <p:spPr>
          <a:xfrm>
            <a:off x="137475" y="1138375"/>
            <a:ext cx="8520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b="1"/>
              <a:t>Unveiling Cloud Native Operational Excellence (CNOE)</a:t>
            </a:r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ubTitle" idx="1"/>
          </p:nvPr>
        </p:nvSpPr>
        <p:spPr>
          <a:xfrm>
            <a:off x="311700" y="1962950"/>
            <a:ext cx="52059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Pioneering the Future of IDPs</a:t>
            </a:r>
            <a:endParaRPr/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741450"/>
            <a:ext cx="2616607" cy="194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dc7ed50d93_0_571"/>
          <p:cNvSpPr/>
          <p:nvPr/>
        </p:nvSpPr>
        <p:spPr>
          <a:xfrm>
            <a:off x="4322344" y="2232875"/>
            <a:ext cx="2713500" cy="2004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g2dc7ed50d93_0_5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2dc7ed50d93_0_5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2992" y="2337081"/>
            <a:ext cx="892033" cy="8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2dc7ed50d93_0_5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2071" y="2337075"/>
            <a:ext cx="781750" cy="99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g2dc7ed50d93_0_571"/>
          <p:cNvGrpSpPr/>
          <p:nvPr/>
        </p:nvGrpSpPr>
        <p:grpSpPr>
          <a:xfrm>
            <a:off x="5396905" y="1462362"/>
            <a:ext cx="192895" cy="325892"/>
            <a:chOff x="1881325" y="2213300"/>
            <a:chExt cx="315600" cy="533200"/>
          </a:xfrm>
        </p:grpSpPr>
        <p:sp>
          <p:nvSpPr>
            <p:cNvPr id="602" name="Google Shape;602;g2dc7ed50d93_0_57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2dc7ed50d93_0_57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g2dc7ed50d93_0_571"/>
          <p:cNvGrpSpPr/>
          <p:nvPr/>
        </p:nvGrpSpPr>
        <p:grpSpPr>
          <a:xfrm>
            <a:off x="5540655" y="1462362"/>
            <a:ext cx="192895" cy="325892"/>
            <a:chOff x="1881325" y="2213300"/>
            <a:chExt cx="315600" cy="533200"/>
          </a:xfrm>
        </p:grpSpPr>
        <p:sp>
          <p:nvSpPr>
            <p:cNvPr id="605" name="Google Shape;605;g2dc7ed50d93_0_57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2dc7ed50d93_0_57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g2dc7ed50d93_0_571"/>
          <p:cNvGrpSpPr/>
          <p:nvPr/>
        </p:nvGrpSpPr>
        <p:grpSpPr>
          <a:xfrm>
            <a:off x="5695280" y="1462362"/>
            <a:ext cx="192895" cy="325892"/>
            <a:chOff x="1881325" y="2213300"/>
            <a:chExt cx="315600" cy="533200"/>
          </a:xfrm>
        </p:grpSpPr>
        <p:sp>
          <p:nvSpPr>
            <p:cNvPr id="608" name="Google Shape;608;g2dc7ed50d93_0_57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2dc7ed50d93_0_57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10" name="Google Shape;610;g2dc7ed50d93_0_571"/>
          <p:cNvCxnSpPr>
            <a:stCxn id="605" idx="1"/>
          </p:cNvCxnSpPr>
          <p:nvPr/>
        </p:nvCxnSpPr>
        <p:spPr>
          <a:xfrm>
            <a:off x="5637103" y="1788254"/>
            <a:ext cx="0" cy="3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11" name="Google Shape;611;g2dc7ed50d93_0_5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10011" y="3193697"/>
            <a:ext cx="678162" cy="87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" name="Google Shape;612;g2dc7ed50d93_0_571"/>
          <p:cNvGrpSpPr/>
          <p:nvPr/>
        </p:nvGrpSpPr>
        <p:grpSpPr>
          <a:xfrm>
            <a:off x="1724207" y="1462362"/>
            <a:ext cx="192895" cy="325892"/>
            <a:chOff x="1881325" y="2213300"/>
            <a:chExt cx="315600" cy="533200"/>
          </a:xfrm>
        </p:grpSpPr>
        <p:sp>
          <p:nvSpPr>
            <p:cNvPr id="613" name="Google Shape;613;g2dc7ed50d93_0_57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2dc7ed50d93_0_57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g2dc7ed50d93_0_571"/>
          <p:cNvGrpSpPr/>
          <p:nvPr/>
        </p:nvGrpSpPr>
        <p:grpSpPr>
          <a:xfrm>
            <a:off x="1867957" y="1462362"/>
            <a:ext cx="192895" cy="325892"/>
            <a:chOff x="1881325" y="2213300"/>
            <a:chExt cx="315600" cy="533200"/>
          </a:xfrm>
        </p:grpSpPr>
        <p:sp>
          <p:nvSpPr>
            <p:cNvPr id="616" name="Google Shape;616;g2dc7ed50d93_0_57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dc7ed50d93_0_57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g2dc7ed50d93_0_571"/>
          <p:cNvGrpSpPr/>
          <p:nvPr/>
        </p:nvGrpSpPr>
        <p:grpSpPr>
          <a:xfrm>
            <a:off x="2022582" y="1462362"/>
            <a:ext cx="192895" cy="325892"/>
            <a:chOff x="1881325" y="2213300"/>
            <a:chExt cx="315600" cy="533200"/>
          </a:xfrm>
        </p:grpSpPr>
        <p:sp>
          <p:nvSpPr>
            <p:cNvPr id="619" name="Google Shape;619;g2dc7ed50d93_0_571"/>
            <p:cNvSpPr/>
            <p:nvPr/>
          </p:nvSpPr>
          <p:spPr>
            <a:xfrm rot="-5400000">
              <a:off x="1899025" y="2448600"/>
              <a:ext cx="280200" cy="315600"/>
            </a:xfrm>
            <a:prstGeom prst="flowChartDelay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2dc7ed50d93_0_571"/>
            <p:cNvSpPr/>
            <p:nvPr/>
          </p:nvSpPr>
          <p:spPr>
            <a:xfrm>
              <a:off x="1931125" y="2213300"/>
              <a:ext cx="216000" cy="216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21" name="Google Shape;621;g2dc7ed50d93_0_571"/>
          <p:cNvCxnSpPr>
            <a:stCxn id="616" idx="1"/>
          </p:cNvCxnSpPr>
          <p:nvPr/>
        </p:nvCxnSpPr>
        <p:spPr>
          <a:xfrm>
            <a:off x="1964405" y="1788254"/>
            <a:ext cx="0" cy="39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2" name="Google Shape;622;g2dc7ed50d93_0_571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3" name="Google Shape;623;g2dc7ed50d93_0_571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624" name="Google Shape;624;g2dc7ed50d93_0_571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625" name="Google Shape;625;g2dc7ed50d93_0_571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26" name="Google Shape;626;g2dc7ed50d93_0_571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27" name="Google Shape;627;g2dc7ed50d93_0_571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628" name="Google Shape;628;g2dc7ed50d93_0_571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29" name="Google Shape;629;g2dc7ed50d93_0_571"/>
          <p:cNvSpPr txBox="1"/>
          <p:nvPr/>
        </p:nvSpPr>
        <p:spPr>
          <a:xfrm>
            <a:off x="418450" y="12065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Platform Development</a:t>
            </a:r>
            <a:endParaRPr sz="27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endParaRPr sz="20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FC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g2de8a2fa7a3_1_0"/>
          <p:cNvGrpSpPr/>
          <p:nvPr/>
        </p:nvGrpSpPr>
        <p:grpSpPr>
          <a:xfrm>
            <a:off x="6570926" y="2299488"/>
            <a:ext cx="1963474" cy="544512"/>
            <a:chOff x="7180601" y="303163"/>
            <a:chExt cx="1963474" cy="544512"/>
          </a:xfrm>
        </p:grpSpPr>
        <p:grpSp>
          <p:nvGrpSpPr>
            <p:cNvPr id="635" name="Google Shape;635;g2de8a2fa7a3_1_0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636" name="Google Shape;636;g2de8a2fa7a3_1_0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37" name="Google Shape;637;g2de8a2fa7a3_1_0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38" name="Google Shape;638;g2de8a2fa7a3_1_0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639" name="Google Shape;639;g2de8a2fa7a3_1_0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Mission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4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40" name="Google Shape;640;g2de8a2fa7a3_1_0"/>
          <p:cNvSpPr txBox="1">
            <a:spLocks noGrp="1"/>
          </p:cNvSpPr>
          <p:nvPr>
            <p:ph type="body" idx="1"/>
          </p:nvPr>
        </p:nvSpPr>
        <p:spPr>
          <a:xfrm>
            <a:off x="506875" y="2317950"/>
            <a:ext cx="56607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rPr>
              <a:t>Platform Architecture</a:t>
            </a:r>
            <a:endParaRPr sz="3600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g2de8a2fa7a3_1_0"/>
          <p:cNvSpPr txBox="1">
            <a:spLocks noGrp="1"/>
          </p:cNvSpPr>
          <p:nvPr>
            <p:ph type="body" idx="1"/>
          </p:nvPr>
        </p:nvSpPr>
        <p:spPr>
          <a:xfrm>
            <a:off x="659275" y="2688025"/>
            <a:ext cx="56607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rPr>
              <a:t>as a distribution</a:t>
            </a:r>
            <a:endParaRPr sz="3000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47" name="Google Shape;64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48" name="Google Shape;6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3"/>
          <p:cNvSpPr txBox="1"/>
          <p:nvPr/>
        </p:nvSpPr>
        <p:spPr>
          <a:xfrm>
            <a:off x="457200" y="2220300"/>
            <a:ext cx="37194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operating system made from a software collection that is based upon </a:t>
            </a:r>
            <a:r>
              <a:rPr lang="en-US" sz="2000" b="0" i="0" u="none" strike="noStrike" cap="none">
                <a:solidFill>
                  <a:srgbClr val="FFC101"/>
                </a:solidFill>
                <a:latin typeface="Arial"/>
                <a:ea typeface="Arial"/>
                <a:cs typeface="Arial"/>
                <a:sym typeface="Arial"/>
              </a:rPr>
              <a:t>the Linux kernel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and, often, a package management system.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3"/>
          <p:cNvSpPr txBox="1"/>
          <p:nvPr/>
        </p:nvSpPr>
        <p:spPr>
          <a:xfrm>
            <a:off x="400874" y="1568577"/>
            <a:ext cx="609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Linux distro</a:t>
            </a:r>
            <a:r>
              <a:rPr lang="en-US" sz="2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13" descr="What is Linux? Everything You Need to Know (2023)"/>
          <p:cNvPicPr preferRelativeResize="0"/>
          <p:nvPr/>
        </p:nvPicPr>
        <p:blipFill rotWithShape="1">
          <a:blip r:embed="rId4">
            <a:alphaModFix/>
          </a:blip>
          <a:srcRect l="34935" r="32564"/>
          <a:stretch/>
        </p:blipFill>
        <p:spPr>
          <a:xfrm>
            <a:off x="3168183" y="785900"/>
            <a:ext cx="1008417" cy="115247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3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53" name="Google Shape;653;p13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654" name="Google Shape;654;p13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658" name="Google Shape;658;p13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59" name="Google Shape;659;p13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What is a Distribution?</a:t>
            </a: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dcb7a7455_0_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65" name="Google Shape;665;g2ddcb7a7455_0_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66" name="Google Shape;666;g2ddcb7a7455_0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2ddcb7a7455_0_89"/>
          <p:cNvSpPr txBox="1"/>
          <p:nvPr/>
        </p:nvSpPr>
        <p:spPr>
          <a:xfrm>
            <a:off x="457200" y="2220300"/>
            <a:ext cx="37194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an operating system made from a software collection that is based upon </a:t>
            </a:r>
            <a:r>
              <a:rPr lang="en-US" sz="2000" b="0" i="0" u="none" strike="noStrike" cap="none">
                <a:solidFill>
                  <a:srgbClr val="FFC101"/>
                </a:solidFill>
                <a:latin typeface="Arial"/>
                <a:ea typeface="Arial"/>
                <a:cs typeface="Arial"/>
                <a:sym typeface="Arial"/>
              </a:rPr>
              <a:t>the Linux kernel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and, often, a package management system.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ddcb7a7455_0_89"/>
          <p:cNvSpPr txBox="1"/>
          <p:nvPr/>
        </p:nvSpPr>
        <p:spPr>
          <a:xfrm>
            <a:off x="400874" y="1568577"/>
            <a:ext cx="609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Linux distro</a:t>
            </a:r>
            <a:r>
              <a:rPr lang="en-US" sz="28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g2ddcb7a7455_0_89" descr="What is Linux? Everything You Need to Know (2023)"/>
          <p:cNvPicPr preferRelativeResize="0"/>
          <p:nvPr/>
        </p:nvPicPr>
        <p:blipFill rotWithShape="1">
          <a:blip r:embed="rId4">
            <a:alphaModFix/>
          </a:blip>
          <a:srcRect l="34935" r="32563"/>
          <a:stretch/>
        </p:blipFill>
        <p:spPr>
          <a:xfrm>
            <a:off x="3168183" y="785900"/>
            <a:ext cx="1008417" cy="115247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2ddcb7a7455_0_89"/>
          <p:cNvSpPr txBox="1"/>
          <p:nvPr/>
        </p:nvSpPr>
        <p:spPr>
          <a:xfrm>
            <a:off x="4465175" y="2220296"/>
            <a:ext cx="39324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developer platform made from a software collection that is based upon </a:t>
            </a:r>
            <a:r>
              <a:rPr lang="en-US" sz="2000" b="0" i="1" u="none" strike="noStrike" cap="none">
                <a:solidFill>
                  <a:srgbClr val="4A86D2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r>
              <a:rPr lang="en-US" sz="20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well as a package management system</a:t>
            </a:r>
            <a:r>
              <a:rPr lang="en-US" sz="2000" b="0" i="0" u="none" strike="noStrike" cap="none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2ddcb7a7455_0_89"/>
          <p:cNvSpPr txBox="1"/>
          <p:nvPr/>
        </p:nvSpPr>
        <p:spPr>
          <a:xfrm>
            <a:off x="4571994" y="1579340"/>
            <a:ext cx="609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>
                <a:solidFill>
                  <a:srgbClr val="4A86D2"/>
                </a:solidFill>
                <a:latin typeface="Arial"/>
                <a:ea typeface="Arial"/>
                <a:cs typeface="Arial"/>
                <a:sym typeface="Arial"/>
              </a:rPr>
              <a:t>IDP Distribution</a:t>
            </a:r>
            <a:endParaRPr sz="2800" b="0" i="0" u="none" strike="noStrike" cap="none">
              <a:solidFill>
                <a:srgbClr val="4A86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g2ddcb7a7455_0_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6450" y="785900"/>
            <a:ext cx="947550" cy="1244173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ddcb7a7455_0_89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74" name="Google Shape;674;g2ddcb7a7455_0_89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675" name="Google Shape;675;g2ddcb7a7455_0_89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676" name="Google Shape;676;g2ddcb7a7455_0_89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77" name="Google Shape;677;g2ddcb7a7455_0_89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78" name="Google Shape;678;g2ddcb7a7455_0_89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679" name="Google Shape;679;g2ddcb7a7455_0_89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80" name="Google Shape;680;g2ddcb7a7455_0_89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What is a Distribution?</a:t>
            </a:r>
            <a:endParaRPr sz="28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86" name="Google Shape;686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2400"/>
              <a:t>CNOE is an</a:t>
            </a:r>
            <a:br>
              <a:rPr lang="en-US" sz="2400"/>
            </a:br>
            <a:r>
              <a:rPr lang="en-US" sz="2400"/>
              <a:t>internal developer platform (IDP) </a:t>
            </a:r>
            <a:r>
              <a:rPr lang="en-US" sz="2400" i="1">
                <a:solidFill>
                  <a:srgbClr val="4A86D2"/>
                </a:solidFill>
              </a:rPr>
              <a:t>distribution</a:t>
            </a:r>
            <a:br>
              <a:rPr lang="en-US" sz="2400"/>
            </a:br>
            <a:r>
              <a:rPr lang="en-US" sz="2400"/>
              <a:t>built in the open</a:t>
            </a:r>
            <a:br>
              <a:rPr lang="en-US" sz="2400"/>
            </a:br>
            <a:r>
              <a:rPr lang="en-US" sz="2400"/>
              <a:t>in collaboration with the user community</a:t>
            </a:r>
            <a:br>
              <a:rPr lang="en-US" sz="2400"/>
            </a:br>
            <a:r>
              <a:rPr lang="en-US" sz="2400"/>
              <a:t>to help with delivering a platform</a:t>
            </a:r>
            <a:br>
              <a:rPr lang="en-US" sz="2400"/>
            </a:br>
            <a:r>
              <a:rPr lang="en-US" sz="2400"/>
              <a:t>powered by CNCF technologies</a:t>
            </a:r>
            <a:endParaRPr sz="2400"/>
          </a:p>
        </p:txBody>
      </p:sp>
      <p:pic>
        <p:nvPicPr>
          <p:cNvPr id="687" name="Google Shape;68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5693" y="2763220"/>
            <a:ext cx="2616607" cy="194040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2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90" name="Google Shape;690;p12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691" name="Google Shape;691;p12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692" name="Google Shape;692;p12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93" name="Google Shape;693;p12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94" name="Google Shape;694;p12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695" name="Google Shape;695;p12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96" name="Google Shape;696;p12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Cloud Native Operational Excellence (CNOE)</a:t>
            </a:r>
            <a:endParaRPr sz="18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gets us past technology choices</a:t>
            </a:r>
            <a:endParaRPr/>
          </a:p>
        </p:txBody>
      </p:sp>
      <p:pic>
        <p:nvPicPr>
          <p:cNvPr id="702" name="Google Shape;70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7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04" name="Google Shape;704;p17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705" name="Google Shape;705;p17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706" name="Google Shape;706;p17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09" name="Google Shape;709;p17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10" name="Google Shape;710;p17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does building a Distribution matter?</a:t>
            </a: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de03fab2b4_0_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gets us past technology choices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focus shifts on improving technologies used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716" name="Google Shape;716;g2de03fab2b4_0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2de03fab2b4_0_14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18" name="Google Shape;718;g2de03fab2b4_0_14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719" name="Google Shape;719;g2de03fab2b4_0_14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720" name="Google Shape;720;g2de03fab2b4_0_14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21" name="Google Shape;721;g2de03fab2b4_0_14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22" name="Google Shape;722;g2de03fab2b4_0_14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23" name="Google Shape;723;g2de03fab2b4_0_14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24" name="Google Shape;724;g2de03fab2b4_0_14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does building a Distribution matter?</a:t>
            </a: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de03fab2b4_0_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gets us past technology choices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focus shifts on improving technologies used</a:t>
            </a:r>
            <a:endParaRPr/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shift to defining best practices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730" name="Google Shape;730;g2de03fab2b4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2de03fab2b4_0_1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32" name="Google Shape;732;g2de03fab2b4_0_1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733" name="Google Shape;733;g2de03fab2b4_0_1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734" name="Google Shape;734;g2de03fab2b4_0_1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35" name="Google Shape;735;g2de03fab2b4_0_1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36" name="Google Shape;736;g2de03fab2b4_0_1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37" name="Google Shape;737;g2de03fab2b4_0_1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38" name="Google Shape;738;g2de03fab2b4_0_1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does building a Distribution matter?</a:t>
            </a: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FC1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g2de3e38cdbd_0_25"/>
          <p:cNvGrpSpPr/>
          <p:nvPr/>
        </p:nvGrpSpPr>
        <p:grpSpPr>
          <a:xfrm>
            <a:off x="6570926" y="2299488"/>
            <a:ext cx="1963474" cy="544512"/>
            <a:chOff x="7180601" y="303163"/>
            <a:chExt cx="1963474" cy="544512"/>
          </a:xfrm>
        </p:grpSpPr>
        <p:grpSp>
          <p:nvGrpSpPr>
            <p:cNvPr id="744" name="Google Shape;744;g2de3e38cdbd_0_25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745" name="Google Shape;745;g2de3e38cdbd_0_25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6" name="Google Shape;746;g2de3e38cdbd_0_25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47" name="Google Shape;747;g2de3e38cdbd_0_25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48" name="Google Shape;748;g2de3e38cdbd_0_25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Mission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4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49" name="Google Shape;749;g2de3e38cdbd_0_25"/>
          <p:cNvSpPr txBox="1">
            <a:spLocks noGrp="1"/>
          </p:cNvSpPr>
          <p:nvPr>
            <p:ph type="body" idx="1"/>
          </p:nvPr>
        </p:nvSpPr>
        <p:spPr>
          <a:xfrm>
            <a:off x="506875" y="2317950"/>
            <a:ext cx="56607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rPr>
              <a:t>Platform Architecture</a:t>
            </a:r>
            <a:endParaRPr sz="3600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0" name="Google Shape;750;g2de3e38cdbd_0_25"/>
          <p:cNvSpPr txBox="1">
            <a:spLocks noGrp="1"/>
          </p:cNvSpPr>
          <p:nvPr>
            <p:ph type="body" idx="1"/>
          </p:nvPr>
        </p:nvSpPr>
        <p:spPr>
          <a:xfrm>
            <a:off x="659275" y="2688025"/>
            <a:ext cx="56607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rPr>
              <a:t>Capabilities</a:t>
            </a:r>
            <a:endParaRPr sz="3000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g1ff78bfbe27_0_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1ff78bfbe27_0_90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57" name="Google Shape;757;g1ff78bfbe27_0_90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758" name="Google Shape;758;g1ff78bfbe27_0_90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759" name="Google Shape;759;g1ff78bfbe27_0_90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60" name="Google Shape;760;g1ff78bfbe27_0_90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61" name="Google Shape;761;g1ff78bfbe27_0_90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62" name="Google Shape;762;g1ff78bfbe27_0_90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63" name="Google Shape;763;g1ff78bfbe27_0_90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Montserrat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Internal Developer Platform - Capabilities</a:t>
            </a: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4" name="Google Shape;764;g1ff78bfbe27_0_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440" y="1082463"/>
            <a:ext cx="7123126" cy="33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Speakers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pic>
        <p:nvPicPr>
          <p:cNvPr id="62" name="Google Shape;6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 txBox="1"/>
          <p:nvPr/>
        </p:nvSpPr>
        <p:spPr>
          <a:xfrm>
            <a:off x="5632370" y="3375425"/>
            <a:ext cx="23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Luke Philips</a:t>
            </a: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Staff Software Engineer</a:t>
            </a: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33846" y="1328174"/>
            <a:ext cx="1891525" cy="18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/>
        </p:nvSpPr>
        <p:spPr>
          <a:xfrm>
            <a:off x="896554" y="3375425"/>
            <a:ext cx="23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Tiara Sykes</a:t>
            </a: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Software Engineer</a:t>
            </a: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6" name="Google Shape;6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5688" y="1328175"/>
            <a:ext cx="1855329" cy="18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70" name="Google Shape;7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771" name="Google Shape;7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5750" y="831613"/>
            <a:ext cx="5692503" cy="381934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5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4" name="Google Shape;774;p15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775" name="Google Shape;775;p15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776" name="Google Shape;776;p15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79" name="Google Shape;779;p15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80" name="Google Shape;780;p15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Cloud Native Landscape</a:t>
            </a:r>
            <a:endParaRPr sz="28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g1ff78bfbe2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1ff78bfbe27_0_0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87" name="Google Shape;787;g1ff78bfbe27_0_0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788" name="Google Shape;788;g1ff78bfbe27_0_0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789" name="Google Shape;789;g1ff78bfbe27_0_0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90" name="Google Shape;790;g1ff78bfbe27_0_0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91" name="Google Shape;791;g1ff78bfbe27_0_0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792" name="Google Shape;792;g1ff78bfbe27_0_0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Principles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93" name="Google Shape;793;g1ff78bfbe27_0_0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Reduce Technology Choices</a:t>
            </a: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94" name="Google Shape;794;g1ff78bfbe2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500" y="830700"/>
            <a:ext cx="8342999" cy="382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800" name="Google Shape;8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8461" y="804430"/>
            <a:ext cx="6487078" cy="3892247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8"/>
          <p:cNvSpPr/>
          <p:nvPr/>
        </p:nvSpPr>
        <p:spPr>
          <a:xfrm>
            <a:off x="1752762" y="951743"/>
            <a:ext cx="2536226" cy="1084817"/>
          </a:xfrm>
          <a:prstGeom prst="cloudCallout">
            <a:avLst>
              <a:gd name="adj1" fmla="val 59358"/>
              <a:gd name="adj2" fmla="val 390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Autonomy?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8"/>
          <p:cNvSpPr/>
          <p:nvPr/>
        </p:nvSpPr>
        <p:spPr>
          <a:xfrm>
            <a:off x="2974700" y="3394618"/>
            <a:ext cx="3194599" cy="49377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8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5" name="Google Shape;805;p18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806" name="Google Shape;806;p18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807" name="Google Shape;807;p18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08" name="Google Shape;808;p18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09" name="Google Shape;809;p18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10" name="Google Shape;810;p18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11" name="Google Shape;811;p18"/>
          <p:cNvSpPr txBox="1"/>
          <p:nvPr/>
        </p:nvSpPr>
        <p:spPr>
          <a:xfrm>
            <a:off x="457200" y="-6700"/>
            <a:ext cx="51222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1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Standardization vs. Autonomy: The Platform Engineering Balance</a:t>
            </a:r>
            <a:endParaRPr sz="21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ECFDF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FC1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g2ded1d47235_0_0"/>
          <p:cNvGrpSpPr/>
          <p:nvPr/>
        </p:nvGrpSpPr>
        <p:grpSpPr>
          <a:xfrm>
            <a:off x="6570926" y="2299488"/>
            <a:ext cx="1963474" cy="544512"/>
            <a:chOff x="7180601" y="303163"/>
            <a:chExt cx="1963474" cy="544512"/>
          </a:xfrm>
        </p:grpSpPr>
        <p:grpSp>
          <p:nvGrpSpPr>
            <p:cNvPr id="817" name="Google Shape;817;g2ded1d47235_0_0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818" name="Google Shape;818;g2ded1d47235_0_0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19" name="Google Shape;819;g2ded1d47235_0_0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20" name="Google Shape;820;g2ded1d47235_0_0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21" name="Google Shape;821;g2ded1d47235_0_0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Mission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4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22" name="Google Shape;822;g2ded1d47235_0_0"/>
          <p:cNvSpPr txBox="1">
            <a:spLocks noGrp="1"/>
          </p:cNvSpPr>
          <p:nvPr>
            <p:ph type="body" idx="1"/>
          </p:nvPr>
        </p:nvSpPr>
        <p:spPr>
          <a:xfrm>
            <a:off x="506875" y="2317950"/>
            <a:ext cx="56607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rPr>
              <a:t>Accelerate Building Your IDP</a:t>
            </a:r>
            <a:endParaRPr sz="3000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ddb0ba59bf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828" name="Google Shape;828;g2ddb0ba59b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g2ddb0ba59bf_0_0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30" name="Google Shape;830;g2ddb0ba59bf_0_0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831" name="Google Shape;831;g2ddb0ba59bf_0_0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832" name="Google Shape;832;g2ddb0ba59bf_0_0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33" name="Google Shape;833;g2ddb0ba59bf_0_0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34" name="Google Shape;834;g2ddb0ba59bf_0_0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35" name="Google Shape;835;g2ddb0ba59bf_0_0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36" name="Google Shape;836;g2ddb0ba59bf_0_0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Accelerate Building Your IDP</a:t>
            </a: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7" name="Google Shape;837;g2ddb0ba59b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9501" y="785900"/>
            <a:ext cx="4944984" cy="430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ddb0ba59bf_0_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843" name="Google Shape;843;g2ddb0ba59bf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2ddb0ba59bf_0_13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45" name="Google Shape;845;g2ddb0ba59bf_0_13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846" name="Google Shape;846;g2ddb0ba59bf_0_13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847" name="Google Shape;847;g2ddb0ba59bf_0_13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48" name="Google Shape;848;g2ddb0ba59bf_0_13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49" name="Google Shape;849;g2ddb0ba59bf_0_13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50" name="Google Shape;850;g2ddb0ba59bf_0_13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51" name="Google Shape;851;g2ddb0ba59bf_0_13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Accelerate Building Your IDP</a:t>
            </a: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g2ddb0ba59bf_0_13"/>
          <p:cNvSpPr txBox="1"/>
          <p:nvPr/>
        </p:nvSpPr>
        <p:spPr>
          <a:xfrm>
            <a:off x="0" y="785900"/>
            <a:ext cx="3983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https://github.com/cnoe-io/idpbuilder</a:t>
            </a:r>
            <a:endParaRPr sz="16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53" name="Google Shape;853;g2ddb0ba59bf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5" y="1124600"/>
            <a:ext cx="4400649" cy="39156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4" name="Google Shape;854;g2ddb0ba59bf_0_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3193" y="785900"/>
            <a:ext cx="4150813" cy="514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g2ddb0ba59bf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4100" y="785900"/>
            <a:ext cx="5787100" cy="429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2ddb0ba59bf_0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2ddb0ba59bf_0_26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62" name="Google Shape;862;g2ddb0ba59bf_0_26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863" name="Google Shape;863;g2ddb0ba59bf_0_26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864" name="Google Shape;864;g2ddb0ba59bf_0_26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65" name="Google Shape;865;g2ddb0ba59bf_0_26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66" name="Google Shape;866;g2ddb0ba59bf_0_26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67" name="Google Shape;867;g2ddb0ba59bf_0_26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68" name="Google Shape;868;g2ddb0ba59bf_0_26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Accelerate Building Your IDP</a:t>
            </a: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g2de3e38cdbd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g2de3e38cdbd_0_6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75" name="Google Shape;875;g2de3e38cdbd_0_6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876" name="Google Shape;876;g2de3e38cdbd_0_6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877" name="Google Shape;877;g2de3e38cdbd_0_6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78" name="Google Shape;878;g2de3e38cdbd_0_6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79" name="Google Shape;879;g2de3e38cdbd_0_6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80" name="Google Shape;880;g2de3e38cdbd_0_6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81" name="Google Shape;881;g2de3e38cdbd_0_6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Accelerate Building Your IDP</a:t>
            </a: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2" name="Google Shape;882;g2de3e38cdbd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600" y="1185863"/>
            <a:ext cx="64008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/>
              <a:t>:magic:</a:t>
            </a:r>
            <a:endParaRPr/>
          </a:p>
        </p:txBody>
      </p:sp>
      <p:pic>
        <p:nvPicPr>
          <p:cNvPr id="903" name="Google Shape;90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1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05" name="Google Shape;905;p21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906" name="Google Shape;906;p21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907" name="Google Shape;907;p21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910" name="Google Shape;910;p21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911" name="Google Shape;911;p21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Demo</a:t>
            </a: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KCD Demo Video.mp4">
            <a:hlinkClick r:id="" action="ppaction://media"/>
            <a:extLst>
              <a:ext uri="{FF2B5EF4-FFF2-40B4-BE49-F238E27FC236}">
                <a16:creationId xmlns:a16="http://schemas.microsoft.com/office/drawing/2014/main" id="{3E55E3E0-7A80-98A7-BA76-34ECCF72F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80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g2ddb0ba59bf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2ddb0ba59bf_0_46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90" name="Google Shape;890;g2ddb0ba59bf_0_46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891" name="Google Shape;891;g2ddb0ba59bf_0_46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892" name="Google Shape;892;g2ddb0ba59bf_0_46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93" name="Google Shape;893;g2ddb0ba59bf_0_46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94" name="Google Shape;894;g2ddb0ba59bf_0_46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95" name="Google Shape;895;g2ddb0ba59bf_0_46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96" name="Google Shape;896;g2ddb0ba59bf_0_46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Accelerate Building Your IDP</a:t>
            </a: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A blue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6F7566D8-29E8-B34B-DAE6-97F4BF516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2dc7ed50d93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g2dc7ed50d93_0_1"/>
          <p:cNvGrpSpPr/>
          <p:nvPr/>
        </p:nvGrpSpPr>
        <p:grpSpPr>
          <a:xfrm>
            <a:off x="1926506" y="698034"/>
            <a:ext cx="5185989" cy="3955566"/>
            <a:chOff x="5277725" y="199155"/>
            <a:chExt cx="962400" cy="796995"/>
          </a:xfrm>
        </p:grpSpPr>
        <p:sp>
          <p:nvSpPr>
            <p:cNvPr id="73" name="Google Shape;73;g2dc7ed50d93_0_1"/>
            <p:cNvSpPr/>
            <p:nvPr/>
          </p:nvSpPr>
          <p:spPr>
            <a:xfrm>
              <a:off x="5534291" y="199155"/>
              <a:ext cx="458400" cy="375300"/>
            </a:xfrm>
            <a:prstGeom prst="triangle">
              <a:avLst>
                <a:gd name="adj" fmla="val 49989"/>
              </a:avLst>
            </a:prstGeom>
            <a:solidFill>
              <a:srgbClr val="C9DAF8"/>
            </a:solidFill>
            <a:ln w="9525" cap="flat" cmpd="sng">
              <a:solidFill>
                <a:srgbClr val="0478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Mission</a:t>
              </a:r>
              <a:endParaRPr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4" name="Google Shape;74;g2dc7ed50d93_0_1"/>
            <p:cNvSpPr/>
            <p:nvPr/>
          </p:nvSpPr>
          <p:spPr>
            <a:xfrm>
              <a:off x="5406344" y="590006"/>
              <a:ext cx="709500" cy="195300"/>
            </a:xfrm>
            <a:prstGeom prst="trapezoid">
              <a:avLst>
                <a:gd name="adj" fmla="val 65120"/>
              </a:avLst>
            </a:prstGeom>
            <a:solidFill>
              <a:srgbClr val="A4C2F4"/>
            </a:solidFill>
            <a:ln w="9525" cap="flat" cmpd="sng">
              <a:solidFill>
                <a:srgbClr val="065F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" name="Google Shape;75;g2dc7ed50d93_0_1"/>
            <p:cNvSpPr/>
            <p:nvPr/>
          </p:nvSpPr>
          <p:spPr>
            <a:xfrm>
              <a:off x="5277725" y="800850"/>
              <a:ext cx="962400" cy="195300"/>
            </a:xfrm>
            <a:prstGeom prst="trapezoid">
              <a:avLst>
                <a:gd name="adj" fmla="val 66155"/>
              </a:avLst>
            </a:prstGeom>
            <a:solidFill>
              <a:srgbClr val="6D9EEB"/>
            </a:solidFill>
            <a:ln w="9525" cap="flat" cmpd="sng">
              <a:solidFill>
                <a:srgbClr val="022C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5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76" name="Google Shape;76;g2dc7ed50d93_0_1"/>
          <p:cNvSpPr txBox="1"/>
          <p:nvPr/>
        </p:nvSpPr>
        <p:spPr>
          <a:xfrm>
            <a:off x="152400" y="182250"/>
            <a:ext cx="87342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lang="en-US" sz="215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Defining a “Platform”</a:t>
            </a:r>
            <a:endParaRPr sz="215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g2ddb0ba59bf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2ddb0ba59bf_0_46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90" name="Google Shape;890;g2ddb0ba59bf_0_46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891" name="Google Shape;891;g2ddb0ba59bf_0_46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892" name="Google Shape;892;g2ddb0ba59bf_0_46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93" name="Google Shape;893;g2ddb0ba59bf_0_46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94" name="Google Shape;894;g2ddb0ba59bf_0_46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95" name="Google Shape;895;g2ddb0ba59bf_0_46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96" name="Google Shape;896;g2ddb0ba59bf_0_46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Accelerate Building Your IDP</a:t>
            </a:r>
            <a:endParaRPr sz="22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endParaRPr sz="2150" b="1" i="0" u="none" strike="noStrike" cap="none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670FC-D53F-71CD-AB12-5B27E40C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69" y="-100"/>
            <a:ext cx="8337331" cy="55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02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Montserrat"/>
              <a:buNone/>
            </a:pPr>
            <a:endParaRPr/>
          </a:p>
        </p:txBody>
      </p:sp>
      <p:sp>
        <p:nvSpPr>
          <p:cNvPr id="918" name="Google Shape;918;p2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The Governance Model</a:t>
            </a:r>
            <a:endParaRPr>
              <a:solidFill>
                <a:schemeClr val="dk1"/>
              </a:solidFill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Project Roadmap</a:t>
            </a:r>
            <a:endParaRPr>
              <a:solidFill>
                <a:schemeClr val="dk1"/>
              </a:solidFill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https://cnoe.io</a:t>
            </a:r>
            <a:endParaRPr sz="1800">
              <a:solidFill>
                <a:schemeClr val="dk1"/>
              </a:solidFill>
            </a:endParaRPr>
          </a:p>
          <a:p>
            <a:pPr marL="571500" lvl="0" indent="-571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#cnoe-interest on CNCF slack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9" name="Google Shape;91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6001" y="665139"/>
            <a:ext cx="3117900" cy="2640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921" name="Google Shape;92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9675" y="1531688"/>
            <a:ext cx="3456900" cy="23088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922" name="Google Shape;92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5860" y="2305667"/>
            <a:ext cx="2435700" cy="2502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923" name="Google Shape;92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67789" y="2955899"/>
            <a:ext cx="2953500" cy="16794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924" name="Google Shape;924;p20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25" name="Google Shape;925;p20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926" name="Google Shape;926;p20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927" name="Google Shape;927;p20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29" name="Google Shape;929;p20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930" name="Google Shape;930;p20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931" name="Google Shape;931;p20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 is CNOE progressing?</a:t>
            </a:r>
            <a:endParaRPr sz="19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71d8ba7c63_0_15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Our platform journeys are similar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We’re all navigating this CNCF landscape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Understand your Principles, Support, and Architecture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Start with a Reference Architecture and contrast to your needs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Char char="•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Engage with the community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Improve the architecture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share experiences to improve for all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37" name="Google Shape;937;g271d8ba7c63_0_1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Montserrat"/>
              <a:buNone/>
            </a:pPr>
            <a:endParaRPr/>
          </a:p>
        </p:txBody>
      </p:sp>
      <p:pic>
        <p:nvPicPr>
          <p:cNvPr id="938" name="Google Shape;938;g271d8ba7c63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271d8ba7c63_0_15"/>
          <p:cNvSpPr/>
          <p:nvPr/>
        </p:nvSpPr>
        <p:spPr>
          <a:xfrm>
            <a:off x="0" y="-100"/>
            <a:ext cx="9144000" cy="786000"/>
          </a:xfrm>
          <a:prstGeom prst="rect">
            <a:avLst/>
          </a:prstGeom>
          <a:solidFill>
            <a:srgbClr val="156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40" name="Google Shape;940;g271d8ba7c63_0_15"/>
          <p:cNvGrpSpPr/>
          <p:nvPr/>
        </p:nvGrpSpPr>
        <p:grpSpPr>
          <a:xfrm>
            <a:off x="6951926" y="120644"/>
            <a:ext cx="1963474" cy="544512"/>
            <a:chOff x="7180601" y="303163"/>
            <a:chExt cx="1963474" cy="544512"/>
          </a:xfrm>
        </p:grpSpPr>
        <p:grpSp>
          <p:nvGrpSpPr>
            <p:cNvPr id="941" name="Google Shape;941;g271d8ba7c63_0_15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942" name="Google Shape;942;g271d8ba7c63_0_15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43" name="Google Shape;943;g271d8ba7c63_0_15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944" name="Google Shape;944;g271d8ba7c63_0_15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945" name="Google Shape;945;g271d8ba7c63_0_15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Principles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Architecture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946" name="Google Shape;946;g271d8ba7c63_0_15"/>
          <p:cNvSpPr txBox="1"/>
          <p:nvPr/>
        </p:nvSpPr>
        <p:spPr>
          <a:xfrm>
            <a:off x="457200" y="139100"/>
            <a:ext cx="51222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i="0" u="none" strike="noStrike" cap="none">
                <a:solidFill>
                  <a:srgbClr val="ECFDF5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</a:t>
            </a:r>
            <a:endParaRPr sz="19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ECFDF5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71d8ba7c63_0_0"/>
          <p:cNvSpPr txBox="1">
            <a:spLocks noGrp="1"/>
          </p:cNvSpPr>
          <p:nvPr>
            <p:ph type="ctrTitle"/>
          </p:nvPr>
        </p:nvSpPr>
        <p:spPr>
          <a:xfrm>
            <a:off x="152400" y="36200"/>
            <a:ext cx="85206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89"/>
              <a:buNone/>
            </a:pPr>
            <a:r>
              <a:rPr lang="en-US" b="1"/>
              <a:t>Thank You!</a:t>
            </a:r>
            <a:endParaRPr/>
          </a:p>
        </p:txBody>
      </p:sp>
      <p:sp>
        <p:nvSpPr>
          <p:cNvPr id="952" name="Google Shape;952;g271d8ba7c63_0_0"/>
          <p:cNvSpPr txBox="1">
            <a:spLocks noGrp="1"/>
          </p:cNvSpPr>
          <p:nvPr>
            <p:ph type="subTitle" idx="1"/>
          </p:nvPr>
        </p:nvSpPr>
        <p:spPr>
          <a:xfrm>
            <a:off x="4476175" y="1042200"/>
            <a:ext cx="45279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500" b="1">
                <a:latin typeface="Libre Franklin"/>
                <a:ea typeface="Libre Franklin"/>
                <a:cs typeface="Libre Franklin"/>
                <a:sym typeface="Libre Franklin"/>
              </a:rPr>
              <a:t>Thanks to CNOE community in their support for this talk</a:t>
            </a:r>
            <a:endParaRPr sz="15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500"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500" b="1">
                <a:latin typeface="Libre Franklin"/>
                <a:ea typeface="Libre Franklin"/>
                <a:cs typeface="Libre Franklin"/>
                <a:sym typeface="Libre Franklin"/>
              </a:rPr>
              <a:t>Jesse Sanford - Nima Kaviani - Carlos Santana - Greg Haynes - Manabu McCloskey</a:t>
            </a:r>
            <a:endParaRPr sz="15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53" name="Google Shape;953;g271d8ba7c6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516950"/>
            <a:ext cx="2616607" cy="194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g271d8ba7c63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271d8ba7c63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1281350"/>
            <a:ext cx="367401" cy="36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271d8ba7c63_0_0"/>
          <p:cNvSpPr txBox="1"/>
          <p:nvPr/>
        </p:nvSpPr>
        <p:spPr>
          <a:xfrm>
            <a:off x="753500" y="1264950"/>
            <a:ext cx="142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@</a:t>
            </a:r>
            <a:r>
              <a:rPr lang="en-US" sz="1500" b="0" i="0" u="sng" strike="noStrike" cap="none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6"/>
              </a:rPr>
              <a:t>tiara-sykes</a:t>
            </a:r>
            <a:endParaRPr sz="15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57" name="Google Shape;957;g271d8ba7c63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1781300"/>
            <a:ext cx="367401" cy="36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271d8ba7c63_0_0"/>
          <p:cNvSpPr txBox="1"/>
          <p:nvPr/>
        </p:nvSpPr>
        <p:spPr>
          <a:xfrm>
            <a:off x="753500" y="1764900"/>
            <a:ext cx="1300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@</a:t>
            </a:r>
            <a:r>
              <a:rPr lang="en-US" sz="1500" b="0" i="0" u="sng" strike="noStrike" cap="none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7"/>
              </a:rPr>
              <a:t>lukephilips</a:t>
            </a:r>
            <a:endParaRPr sz="15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59" name="Google Shape;959;g271d8ba7c63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30501" y="1313050"/>
            <a:ext cx="367400" cy="3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g271d8ba7c63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28701" y="1788950"/>
            <a:ext cx="367400" cy="3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g271d8ba7c63_0_0"/>
          <p:cNvSpPr txBox="1"/>
          <p:nvPr/>
        </p:nvSpPr>
        <p:spPr>
          <a:xfrm>
            <a:off x="2474153" y="1281575"/>
            <a:ext cx="182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@</a:t>
            </a:r>
            <a:r>
              <a:rPr lang="en-US" sz="1500" b="0" i="0" u="sng" strike="noStrike" cap="none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9"/>
              </a:rPr>
              <a:t>tiara-sykes-nyt</a:t>
            </a:r>
            <a:endParaRPr sz="15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2" name="Google Shape;962;g271d8ba7c63_0_0"/>
          <p:cNvSpPr txBox="1"/>
          <p:nvPr/>
        </p:nvSpPr>
        <p:spPr>
          <a:xfrm>
            <a:off x="2474151" y="1781525"/>
            <a:ext cx="142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@</a:t>
            </a:r>
            <a:r>
              <a:rPr lang="en-US" sz="1500" b="0" i="0" u="sng" strike="noStrike" cap="none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10"/>
              </a:rPr>
              <a:t>lukepatrick</a:t>
            </a:r>
            <a:endParaRPr sz="15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968" name="Google Shape;9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FC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g2ddcb7a7455_0_5"/>
          <p:cNvGrpSpPr/>
          <p:nvPr/>
        </p:nvGrpSpPr>
        <p:grpSpPr>
          <a:xfrm>
            <a:off x="6570926" y="2299488"/>
            <a:ext cx="1963474" cy="544512"/>
            <a:chOff x="7180601" y="303163"/>
            <a:chExt cx="1963474" cy="544512"/>
          </a:xfrm>
        </p:grpSpPr>
        <p:grpSp>
          <p:nvGrpSpPr>
            <p:cNvPr id="82" name="Google Shape;82;g2ddcb7a7455_0_5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83" name="Google Shape;83;g2ddcb7a7455_0_5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4" name="Google Shape;84;g2ddcb7a7455_0_5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85" name="Google Shape;85;g2ddcb7a7455_0_5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86" name="Google Shape;86;g2ddcb7a7455_0_5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Mission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Support</a:t>
              </a:r>
              <a:endParaRPr sz="1100" b="0" i="0" u="none" strike="noStrike" cap="none">
                <a:solidFill>
                  <a:srgbClr val="ECFDF5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Architecture</a:t>
              </a:r>
              <a:endParaRPr sz="14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7" name="Google Shape;87;g2ddcb7a7455_0_5"/>
          <p:cNvSpPr txBox="1">
            <a:spLocks noGrp="1"/>
          </p:cNvSpPr>
          <p:nvPr>
            <p:ph type="body" idx="1"/>
          </p:nvPr>
        </p:nvSpPr>
        <p:spPr>
          <a:xfrm>
            <a:off x="506875" y="2317950"/>
            <a:ext cx="56607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rPr>
              <a:t>Mission Statements</a:t>
            </a:r>
            <a:endParaRPr sz="3600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Mission</a:t>
            </a:r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“We seek the truth and help people understand the world”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/>
          <p:nvPr/>
        </p:nvSpPr>
        <p:spPr>
          <a:xfrm>
            <a:off x="1772200" y="1688527"/>
            <a:ext cx="2063700" cy="2066400"/>
          </a:xfrm>
          <a:prstGeom prst="ellipse">
            <a:avLst/>
          </a:prstGeom>
          <a:solidFill>
            <a:srgbClr val="222222"/>
          </a:solidFill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 E W S</a:t>
            </a:r>
            <a:endParaRPr sz="1600" b="0" i="0" u="none" strike="noStrike" cap="none">
              <a:solidFill>
                <a:srgbClr val="FFFFFF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4421717" y="1855973"/>
            <a:ext cx="968100" cy="969000"/>
          </a:xfrm>
          <a:prstGeom prst="ellipse">
            <a:avLst/>
          </a:prstGeom>
          <a:solidFill>
            <a:srgbClr val="F1BE4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21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GAMES</a:t>
            </a:r>
            <a:endParaRPr sz="1100" b="1" i="0" u="none" strike="noStrike" cap="none">
              <a:solidFill>
                <a:srgbClr val="21212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4818464" y="2980973"/>
            <a:ext cx="968100" cy="969000"/>
          </a:xfrm>
          <a:prstGeom prst="ellipse">
            <a:avLst/>
          </a:prstGeom>
          <a:solidFill>
            <a:srgbClr val="E94D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COOKING</a:t>
            </a:r>
            <a:endParaRPr sz="1100" b="1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5435604" y="1193523"/>
            <a:ext cx="968100" cy="969000"/>
          </a:xfrm>
          <a:prstGeom prst="ellipse">
            <a:avLst/>
          </a:prstGeom>
          <a:solidFill>
            <a:srgbClr val="35788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AUDIO</a:t>
            </a:r>
            <a:endParaRPr sz="1100" b="1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6403711" y="1881873"/>
            <a:ext cx="968100" cy="969000"/>
          </a:xfrm>
          <a:prstGeom prst="ellipse">
            <a:avLst/>
          </a:prstGeom>
          <a:solidFill>
            <a:srgbClr val="35343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ATHLETIC</a:t>
            </a:r>
            <a:endParaRPr sz="9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05" name="Google Shape;105;p5"/>
          <p:cNvGrpSpPr/>
          <p:nvPr/>
        </p:nvGrpSpPr>
        <p:grpSpPr>
          <a:xfrm>
            <a:off x="6002525" y="2929498"/>
            <a:ext cx="1222800" cy="969002"/>
            <a:chOff x="5065625" y="2501623"/>
            <a:chExt cx="1222800" cy="969002"/>
          </a:xfrm>
        </p:grpSpPr>
        <p:sp>
          <p:nvSpPr>
            <p:cNvPr id="106" name="Google Shape;106;p5"/>
            <p:cNvSpPr/>
            <p:nvPr/>
          </p:nvSpPr>
          <p:spPr>
            <a:xfrm>
              <a:off x="5192970" y="2501623"/>
              <a:ext cx="968100" cy="969000"/>
            </a:xfrm>
            <a:prstGeom prst="ellipse">
              <a:avLst/>
            </a:prstGeom>
            <a:solidFill>
              <a:srgbClr val="6D92D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5"/>
            <p:cNvSpPr txBox="1"/>
            <p:nvPr/>
          </p:nvSpPr>
          <p:spPr>
            <a:xfrm>
              <a:off x="5065625" y="2501625"/>
              <a:ext cx="1222800" cy="96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WIRECUTTER</a:t>
              </a:r>
              <a:endParaRPr sz="13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dc7ed50d93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1" y="4696677"/>
            <a:ext cx="1891553" cy="275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dc7ed50d93_0_31"/>
          <p:cNvSpPr txBox="1"/>
          <p:nvPr/>
        </p:nvSpPr>
        <p:spPr>
          <a:xfrm>
            <a:off x="1113600" y="2262375"/>
            <a:ext cx="62487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“To build </a:t>
            </a:r>
            <a:r>
              <a:rPr lang="en-US" sz="1800" b="0" i="0" u="none" strike="noStrike" cap="none">
                <a:solidFill>
                  <a:srgbClr val="000000"/>
                </a:solidFill>
                <a:highlight>
                  <a:srgbClr val="C9DAF8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high quality, technically excellent solutions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that </a:t>
            </a:r>
            <a:r>
              <a:rPr lang="en-US" sz="1800" b="0" i="0" u="none" strike="noStrike" cap="none">
                <a:solidFill>
                  <a:srgbClr val="000000"/>
                </a:solidFill>
                <a:highlight>
                  <a:srgbClr val="A4C2F4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enable people to seek the truth and better understand the world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in an </a:t>
            </a:r>
            <a:r>
              <a:rPr lang="en-US" sz="1800" b="0" i="0" u="none" strike="noStrike" cap="none">
                <a:solidFill>
                  <a:srgbClr val="000000"/>
                </a:solidFill>
                <a:highlight>
                  <a:srgbClr val="6D9EEB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increasingly diverse number of ways.</a:t>
            </a:r>
            <a:r>
              <a:rPr lang="en-US" sz="18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”</a:t>
            </a:r>
            <a:endParaRPr sz="1500" b="0" i="1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" name="Google Shape;114;g2dc7ed50d93_0_31"/>
          <p:cNvSpPr txBox="1"/>
          <p:nvPr/>
        </p:nvSpPr>
        <p:spPr>
          <a:xfrm>
            <a:off x="457200" y="886450"/>
            <a:ext cx="4603800" cy="13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New York Times Engineering Mission</a:t>
            </a:r>
            <a:endParaRPr sz="2700" b="1" i="0" u="none" strike="noStrike" cap="none">
              <a:solidFill>
                <a:srgbClr val="99999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FC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g2ddcb7a7455_0_69"/>
          <p:cNvGrpSpPr/>
          <p:nvPr/>
        </p:nvGrpSpPr>
        <p:grpSpPr>
          <a:xfrm>
            <a:off x="6570926" y="2299488"/>
            <a:ext cx="1963474" cy="544512"/>
            <a:chOff x="7180601" y="303163"/>
            <a:chExt cx="1963474" cy="544512"/>
          </a:xfrm>
        </p:grpSpPr>
        <p:grpSp>
          <p:nvGrpSpPr>
            <p:cNvPr id="120" name="Google Shape;120;g2ddcb7a7455_0_69"/>
            <p:cNvGrpSpPr/>
            <p:nvPr/>
          </p:nvGrpSpPr>
          <p:grpSpPr>
            <a:xfrm>
              <a:off x="7180601" y="303163"/>
              <a:ext cx="750480" cy="544456"/>
              <a:chOff x="5277725" y="297950"/>
              <a:chExt cx="962400" cy="698200"/>
            </a:xfrm>
          </p:grpSpPr>
          <p:sp>
            <p:nvSpPr>
              <p:cNvPr id="121" name="Google Shape;121;g2ddcb7a7455_0_69"/>
              <p:cNvSpPr/>
              <p:nvPr/>
            </p:nvSpPr>
            <p:spPr>
              <a:xfrm>
                <a:off x="5578175" y="297950"/>
                <a:ext cx="361500" cy="239400"/>
              </a:xfrm>
              <a:prstGeom prst="triangle">
                <a:avLst>
                  <a:gd name="adj" fmla="val 50000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22" name="Google Shape;122;g2ddcb7a7455_0_69"/>
              <p:cNvSpPr/>
              <p:nvPr/>
            </p:nvSpPr>
            <p:spPr>
              <a:xfrm>
                <a:off x="5421126" y="571450"/>
                <a:ext cx="675600" cy="195300"/>
              </a:xfrm>
              <a:prstGeom prst="trapezoid">
                <a:avLst>
                  <a:gd name="adj" fmla="val 71301"/>
                </a:avLst>
              </a:prstGeom>
              <a:solidFill>
                <a:srgbClr val="ECFDF5"/>
              </a:solidFill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23" name="Google Shape;123;g2ddcb7a7455_0_69"/>
              <p:cNvSpPr/>
              <p:nvPr/>
            </p:nvSpPr>
            <p:spPr>
              <a:xfrm>
                <a:off x="5277725" y="800850"/>
                <a:ext cx="962400" cy="195300"/>
              </a:xfrm>
              <a:prstGeom prst="trapezoid">
                <a:avLst>
                  <a:gd name="adj" fmla="val 66155"/>
                </a:avLst>
              </a:prstGeom>
              <a:noFill/>
              <a:ln w="9525" cap="flat" cmpd="sng">
                <a:solidFill>
                  <a:srgbClr val="ECFDF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124" name="Google Shape;124;g2ddcb7a7455_0_69"/>
            <p:cNvSpPr/>
            <p:nvPr/>
          </p:nvSpPr>
          <p:spPr>
            <a:xfrm>
              <a:off x="8040075" y="303175"/>
              <a:ext cx="1104000" cy="5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Mission</a:t>
              </a:r>
              <a:endParaRPr sz="11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ECFDF5"/>
                  </a:solidFill>
                  <a:latin typeface="Poppins"/>
                  <a:ea typeface="Poppins"/>
                  <a:cs typeface="Poppins"/>
                  <a:sym typeface="Poppins"/>
                </a:rPr>
                <a:t>Support</a:t>
              </a:r>
              <a:endParaRPr sz="1100" b="1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ECFDF5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Architecture</a:t>
              </a:r>
              <a:endParaRPr sz="1400" b="0" i="0" u="none" strike="noStrike" cap="none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25" name="Google Shape;125;g2ddcb7a7455_0_69"/>
          <p:cNvSpPr txBox="1">
            <a:spLocks noGrp="1"/>
          </p:cNvSpPr>
          <p:nvPr>
            <p:ph type="body" idx="1"/>
          </p:nvPr>
        </p:nvSpPr>
        <p:spPr>
          <a:xfrm>
            <a:off x="506875" y="2317950"/>
            <a:ext cx="56607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ECFDF5"/>
                </a:solidFill>
                <a:latin typeface="Poppins"/>
                <a:ea typeface="Poppins"/>
                <a:cs typeface="Poppins"/>
                <a:sym typeface="Poppins"/>
              </a:rPr>
              <a:t>Platform Support</a:t>
            </a:r>
            <a:endParaRPr sz="3600">
              <a:solidFill>
                <a:srgbClr val="ECFDF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821</Words>
  <Application>Microsoft Macintosh PowerPoint</Application>
  <PresentationFormat>On-screen Show (16:9)</PresentationFormat>
  <Paragraphs>282</Paragraphs>
  <Slides>44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Poppins</vt:lpstr>
      <vt:lpstr>Montserrat</vt:lpstr>
      <vt:lpstr>Libre Franklin</vt:lpstr>
      <vt:lpstr>Libre Franklin Medium</vt:lpstr>
      <vt:lpstr>Libre Franklin Light</vt:lpstr>
      <vt:lpstr>Arial</vt:lpstr>
      <vt:lpstr>Poppins Medium</vt:lpstr>
      <vt:lpstr>Simple Light</vt:lpstr>
      <vt:lpstr>PowerPoint Presentation</vt:lpstr>
      <vt:lpstr>Unveiling Cloud Native Operational Excellence (CNOE)</vt:lpstr>
      <vt:lpstr>Speakers</vt:lpstr>
      <vt:lpstr>PowerPoint Presentation</vt:lpstr>
      <vt:lpstr>PowerPoint Presentation</vt:lpstr>
      <vt:lpstr>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IDP @ The New York Times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Luke Philips</cp:lastModifiedBy>
  <cp:revision>6</cp:revision>
  <dcterms:modified xsi:type="dcterms:W3CDTF">2024-05-23T00:07:43Z</dcterms:modified>
</cp:coreProperties>
</file>